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62" r:id="rId3"/>
    <p:sldId id="263" r:id="rId4"/>
    <p:sldId id="264" r:id="rId5"/>
    <p:sldId id="266" r:id="rId6"/>
    <p:sldId id="267" r:id="rId7"/>
    <p:sldId id="265" r:id="rId8"/>
    <p:sldId id="268" r:id="rId9"/>
    <p:sldId id="270" r:id="rId10"/>
    <p:sldId id="277" r:id="rId11"/>
    <p:sldId id="269" r:id="rId12"/>
    <p:sldId id="271" r:id="rId13"/>
    <p:sldId id="272" r:id="rId14"/>
    <p:sldId id="276" r:id="rId15"/>
    <p:sldId id="273" r:id="rId16"/>
    <p:sldId id="274" r:id="rId17"/>
    <p:sldId id="275" r:id="rId1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p15:clr>
            <a:srgbClr val="A4A3A4"/>
          </p15:clr>
        </p15:guide>
        <p15:guide id="2" pos="295">
          <p15:clr>
            <a:srgbClr val="A4A3A4"/>
          </p15:clr>
        </p15:guide>
        <p15:guide id="3" orient="horz" pos="70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8700"/>
    <a:srgbClr val="0050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56"/>
  </p:normalViewPr>
  <p:slideViewPr>
    <p:cSldViewPr showGuides="1">
      <p:cViewPr varScale="1">
        <p:scale>
          <a:sx n="126" d="100"/>
          <a:sy n="126" d="100"/>
        </p:scale>
        <p:origin x="192" y="392"/>
      </p:cViewPr>
      <p:guideLst>
        <p:guide orient="horz" pos="754"/>
        <p:guide pos="295"/>
        <p:guide orient="horz" pos="709"/>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8" d="100"/>
          <a:sy n="88" d="100"/>
        </p:scale>
        <p:origin x="-3870" y="-12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77080" y="226368"/>
            <a:ext cx="3672000" cy="457200"/>
          </a:xfrm>
          <a:prstGeom prst="rect">
            <a:avLst/>
          </a:prstGeom>
        </p:spPr>
        <p:txBody>
          <a:bodyPr vert="horz" lIns="91440" tIns="45720" rIns="91440" bIns="45720" rtlCol="0"/>
          <a:lstStyle>
            <a:lvl1pPr algn="l">
              <a:defRPr sz="1200"/>
            </a:lvl1pPr>
          </a:lstStyle>
          <a:p>
            <a:endParaRPr lang="de-DE" b="1" dirty="0">
              <a:latin typeface="Arial" pitchFamily="34" charset="0"/>
              <a:cs typeface="Arial" pitchFamily="34" charset="0"/>
            </a:endParaRPr>
          </a:p>
        </p:txBody>
      </p:sp>
      <p:sp>
        <p:nvSpPr>
          <p:cNvPr id="3" name="Datumsplatzhalter 2"/>
          <p:cNvSpPr>
            <a:spLocks noGrp="1"/>
          </p:cNvSpPr>
          <p:nvPr>
            <p:ph type="dt" sz="quarter" idx="1"/>
          </p:nvPr>
        </p:nvSpPr>
        <p:spPr>
          <a:xfrm>
            <a:off x="477080" y="467544"/>
            <a:ext cx="3672000" cy="457200"/>
          </a:xfrm>
          <a:prstGeom prst="rect">
            <a:avLst/>
          </a:prstGeom>
        </p:spPr>
        <p:txBody>
          <a:bodyPr vert="horz" lIns="91440" tIns="45720" rIns="91440" bIns="45720" rtlCol="0"/>
          <a:lstStyle>
            <a:lvl1pPr algn="r">
              <a:defRPr sz="1200"/>
            </a:lvl1pPr>
          </a:lstStyle>
          <a:p>
            <a:pPr algn="l"/>
            <a:fld id="{40D6B527-4120-4D9C-8CE1-94305D60889F}" type="datetimeFigureOut">
              <a:rPr lang="de-DE" sz="1050" smtClean="0">
                <a:latin typeface="Arial" pitchFamily="34" charset="0"/>
                <a:cs typeface="Arial" pitchFamily="34" charset="0"/>
              </a:rPr>
              <a:pPr algn="l"/>
              <a:t>09.09.21</a:t>
            </a:fld>
            <a:endParaRPr lang="de-DE" sz="1050" dirty="0">
              <a:latin typeface="Arial" pitchFamily="34" charset="0"/>
              <a:cs typeface="Arial" pitchFamily="34" charset="0"/>
            </a:endParaRPr>
          </a:p>
        </p:txBody>
      </p:sp>
      <p:sp>
        <p:nvSpPr>
          <p:cNvPr id="4" name="Fußzeilenplatzhalter 3"/>
          <p:cNvSpPr>
            <a:spLocks noGrp="1"/>
          </p:cNvSpPr>
          <p:nvPr>
            <p:ph type="ftr" sz="quarter" idx="2"/>
          </p:nvPr>
        </p:nvSpPr>
        <p:spPr>
          <a:xfrm>
            <a:off x="457200" y="8685213"/>
            <a:ext cx="2971800" cy="457200"/>
          </a:xfrm>
          <a:prstGeom prst="rect">
            <a:avLst/>
          </a:prstGeom>
        </p:spPr>
        <p:txBody>
          <a:bodyPr vert="horz" lIns="91440" tIns="45720" rIns="91440" bIns="45720" rtlCol="0" anchor="b"/>
          <a:lstStyle>
            <a:lvl1pPr algn="l">
              <a:defRPr sz="1200"/>
            </a:lvl1pPr>
          </a:lstStyle>
          <a:p>
            <a:endParaRPr lang="de-DE" sz="1050" dirty="0">
              <a:latin typeface="Arial" pitchFamily="34" charset="0"/>
              <a:cs typeface="Arial" pitchFamily="34" charset="0"/>
            </a:endParaRPr>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E6F71B-55FD-4D77-BE3E-8521A01D33A6}" type="slidenum">
              <a:rPr lang="de-DE" sz="1050" smtClean="0">
                <a:latin typeface="Arial" pitchFamily="34" charset="0"/>
                <a:cs typeface="Arial" pitchFamily="34" charset="0"/>
              </a:rPr>
              <a:t>‹Nr.›</a:t>
            </a:fld>
            <a:endParaRPr lang="de-DE" sz="1050">
              <a:latin typeface="Arial" pitchFamily="34" charset="0"/>
              <a:cs typeface="Arial"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5833" t="23469" r="3611" b="24896"/>
          <a:stretch/>
        </p:blipFill>
        <p:spPr bwMode="auto">
          <a:xfrm>
            <a:off x="5481328" y="53340"/>
            <a:ext cx="900000" cy="754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175482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818F29-0657-49CC-97C2-90B79C3D7046}" type="datetimeFigureOut">
              <a:rPr lang="de-DE" smtClean="0"/>
              <a:t>09.09.21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321958-9244-4635-AA6E-F2669D240450}" type="slidenum">
              <a:rPr lang="de-DE" smtClean="0"/>
              <a:t>‹Nr.›</a:t>
            </a:fld>
            <a:endParaRPr lang="de-DE"/>
          </a:p>
        </p:txBody>
      </p:sp>
    </p:spTree>
    <p:extLst>
      <p:ext uri="{BB962C8B-B14F-4D97-AF65-F5344CB8AC3E}">
        <p14:creationId xmlns:p14="http://schemas.microsoft.com/office/powerpoint/2010/main" val="152821546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p:nvPr>
        </p:nvSpPr>
        <p:spPr/>
        <p:txBody>
          <a:bodyPr/>
          <a:lstStyle/>
          <a:p>
            <a:endParaRPr lang="de-DE"/>
          </a:p>
        </p:txBody>
      </p:sp>
      <p:sp>
        <p:nvSpPr>
          <p:cNvPr id="5" name="Fußzeilenplatzhalter 4"/>
          <p:cNvSpPr>
            <a:spLocks noGrp="1"/>
          </p:cNvSpPr>
          <p:nvPr>
            <p:ph type="ftr" sz="quarter" idx="4"/>
          </p:nvPr>
        </p:nvSpPr>
        <p:spPr/>
        <p:txBody>
          <a:bodyPr/>
          <a:lstStyle/>
          <a:p>
            <a:endParaRPr lang="de-DE"/>
          </a:p>
        </p:txBody>
      </p:sp>
      <p:sp>
        <p:nvSpPr>
          <p:cNvPr id="6" name="Foliennummernplatzhalter 5"/>
          <p:cNvSpPr>
            <a:spLocks noGrp="1"/>
          </p:cNvSpPr>
          <p:nvPr>
            <p:ph type="sldNum" sz="quarter" idx="5"/>
          </p:nvPr>
        </p:nvSpPr>
        <p:spPr/>
        <p:txBody>
          <a:bodyPr/>
          <a:lstStyle/>
          <a:p>
            <a:fld id="{EA321958-9244-4635-AA6E-F2669D240450}" type="slidenum">
              <a:rPr lang="de-DE" smtClean="0"/>
              <a:t>6</a:t>
            </a:fld>
            <a:endParaRPr lang="de-DE"/>
          </a:p>
        </p:txBody>
      </p:sp>
    </p:spTree>
    <p:extLst>
      <p:ext uri="{BB962C8B-B14F-4D97-AF65-F5344CB8AC3E}">
        <p14:creationId xmlns:p14="http://schemas.microsoft.com/office/powerpoint/2010/main" val="1388557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p:nvPr>
        </p:nvSpPr>
        <p:spPr/>
        <p:txBody>
          <a:bodyPr/>
          <a:lstStyle/>
          <a:p>
            <a:endParaRPr lang="de-DE"/>
          </a:p>
        </p:txBody>
      </p:sp>
      <p:sp>
        <p:nvSpPr>
          <p:cNvPr id="5" name="Fußzeilenplatzhalter 4"/>
          <p:cNvSpPr>
            <a:spLocks noGrp="1"/>
          </p:cNvSpPr>
          <p:nvPr>
            <p:ph type="ftr" sz="quarter" idx="4"/>
          </p:nvPr>
        </p:nvSpPr>
        <p:spPr/>
        <p:txBody>
          <a:bodyPr/>
          <a:lstStyle/>
          <a:p>
            <a:endParaRPr lang="de-DE"/>
          </a:p>
        </p:txBody>
      </p:sp>
      <p:sp>
        <p:nvSpPr>
          <p:cNvPr id="6" name="Foliennummernplatzhalter 5"/>
          <p:cNvSpPr>
            <a:spLocks noGrp="1"/>
          </p:cNvSpPr>
          <p:nvPr>
            <p:ph type="sldNum" sz="quarter" idx="5"/>
          </p:nvPr>
        </p:nvSpPr>
        <p:spPr/>
        <p:txBody>
          <a:bodyPr/>
          <a:lstStyle/>
          <a:p>
            <a:fld id="{EA321958-9244-4635-AA6E-F2669D240450}" type="slidenum">
              <a:rPr lang="de-DE" smtClean="0"/>
              <a:t>10</a:t>
            </a:fld>
            <a:endParaRPr lang="de-DE"/>
          </a:p>
        </p:txBody>
      </p:sp>
    </p:spTree>
    <p:extLst>
      <p:ext uri="{BB962C8B-B14F-4D97-AF65-F5344CB8AC3E}">
        <p14:creationId xmlns:p14="http://schemas.microsoft.com/office/powerpoint/2010/main" val="1764096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9" name="Datumsplatzhalter 8"/>
          <p:cNvSpPr>
            <a:spLocks noGrp="1"/>
          </p:cNvSpPr>
          <p:nvPr>
            <p:ph type="dt" sz="half" idx="10"/>
          </p:nvPr>
        </p:nvSpPr>
        <p:spPr/>
        <p:txBody>
          <a:bodyPr/>
          <a:lstStyle/>
          <a:p>
            <a:fld id="{05A6F152-4577-4BAD-944E-848FACAA5407}" type="datetime1">
              <a:rPr lang="de-DE" smtClean="0"/>
              <a:t>09.09.21</a:t>
            </a:fld>
            <a:endParaRPr lang="de-DE"/>
          </a:p>
        </p:txBody>
      </p:sp>
      <p:sp>
        <p:nvSpPr>
          <p:cNvPr id="11" name="Foliennummernplatzhalter 10"/>
          <p:cNvSpPr>
            <a:spLocks noGrp="1"/>
          </p:cNvSpPr>
          <p:nvPr>
            <p:ph type="sldNum" sz="quarter" idx="12"/>
          </p:nvPr>
        </p:nvSpPr>
        <p:spPr/>
        <p:txBody>
          <a:bodyPr/>
          <a:lstStyle/>
          <a:p>
            <a:fld id="{0F0C01FE-33F2-48FE-ABF3-A309D39FFCED}" type="slidenum">
              <a:rPr lang="de-DE" smtClean="0"/>
              <a:t>‹Nr.›</a:t>
            </a:fld>
            <a:endParaRPr lang="de-DE"/>
          </a:p>
        </p:txBody>
      </p:sp>
      <p:sp>
        <p:nvSpPr>
          <p:cNvPr id="12" name="Titel 1"/>
          <p:cNvSpPr>
            <a:spLocks noGrp="1"/>
          </p:cNvSpPr>
          <p:nvPr>
            <p:ph type="ctrTitle"/>
          </p:nvPr>
        </p:nvSpPr>
        <p:spPr>
          <a:xfrm>
            <a:off x="323528" y="2131200"/>
            <a:ext cx="8424000" cy="1224000"/>
          </a:xfrm>
        </p:spPr>
        <p:txBody>
          <a:bodyPr/>
          <a:lstStyle>
            <a:lvl1pPr algn="l">
              <a:defRPr b="0"/>
            </a:lvl1pPr>
          </a:lstStyle>
          <a:p>
            <a:r>
              <a:rPr lang="de-DE" dirty="0"/>
              <a:t>Titelmasterformat durch Klicken bearbeiten</a:t>
            </a:r>
          </a:p>
        </p:txBody>
      </p:sp>
      <p:sp>
        <p:nvSpPr>
          <p:cNvPr id="13" name="Untertitel 2"/>
          <p:cNvSpPr>
            <a:spLocks noGrp="1"/>
          </p:cNvSpPr>
          <p:nvPr>
            <p:ph type="subTitle" idx="1"/>
          </p:nvPr>
        </p:nvSpPr>
        <p:spPr>
          <a:xfrm>
            <a:off x="323528" y="3574800"/>
            <a:ext cx="8424000" cy="1332000"/>
          </a:xfrm>
        </p:spPr>
        <p:txBody>
          <a:bodyPr>
            <a:normAutofit/>
          </a:bodyPr>
          <a:lstStyle>
            <a:lvl1pPr marL="0" indent="0" algn="l">
              <a:spcBef>
                <a:spcPts val="0"/>
              </a:spcBef>
              <a:spcAft>
                <a:spcPts val="600"/>
              </a:spcAft>
              <a:buNone/>
              <a:defRPr sz="2400">
                <a:solidFill>
                  <a:srgbClr val="00509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
        <p:nvSpPr>
          <p:cNvPr id="14" name="Textplatzhalter 4"/>
          <p:cNvSpPr>
            <a:spLocks noGrp="1"/>
          </p:cNvSpPr>
          <p:nvPr>
            <p:ph type="body" sz="quarter" idx="13"/>
          </p:nvPr>
        </p:nvSpPr>
        <p:spPr>
          <a:xfrm>
            <a:off x="323528" y="5482800"/>
            <a:ext cx="8424862" cy="1080000"/>
          </a:xfrm>
        </p:spPr>
        <p:txBody>
          <a:bodyPr>
            <a:normAutofit/>
          </a:bodyPr>
          <a:lstStyle>
            <a:lvl1pPr marL="0" indent="0">
              <a:lnSpc>
                <a:spcPct val="100000"/>
              </a:lnSpc>
              <a:spcBef>
                <a:spcPts val="0"/>
              </a:spcBef>
              <a:spcAft>
                <a:spcPts val="300"/>
              </a:spcAft>
              <a:buNone/>
              <a:defRPr lang="de-DE" sz="1600" kern="1200" dirty="0">
                <a:solidFill>
                  <a:schemeClr val="accent4"/>
                </a:solidFill>
                <a:latin typeface="Arial" panose="020B0604020202020204" pitchFamily="34" charset="0"/>
                <a:ea typeface="+mn-ea"/>
                <a:cs typeface="Arial" panose="020B0604020202020204" pitchFamily="34" charset="0"/>
              </a:defRPr>
            </a:lvl1pPr>
          </a:lstStyle>
          <a:p>
            <a:pPr lvl="0"/>
            <a:r>
              <a:rPr lang="de-DE" dirty="0"/>
              <a:t>Textmasterformat bearbeiten</a:t>
            </a:r>
          </a:p>
        </p:txBody>
      </p:sp>
      <p:pic>
        <p:nvPicPr>
          <p:cNvPr id="10" name="Grafik 9"/>
          <p:cNvPicPr>
            <a:picLocks noChangeAspect="1"/>
          </p:cNvPicPr>
          <p:nvPr userDrawn="1"/>
        </p:nvPicPr>
        <p:blipFill rotWithShape="1">
          <a:blip r:embed="rId2" cstate="print">
            <a:extLst>
              <a:ext uri="{28A0092B-C50C-407E-A947-70E740481C1C}">
                <a14:useLocalDpi xmlns:a14="http://schemas.microsoft.com/office/drawing/2010/main" val="0"/>
              </a:ext>
            </a:extLst>
          </a:blip>
          <a:srcRect r="61467"/>
          <a:stretch/>
        </p:blipFill>
        <p:spPr>
          <a:xfrm>
            <a:off x="0" y="0"/>
            <a:ext cx="3523488" cy="1571788"/>
          </a:xfrm>
          <a:prstGeom prst="rect">
            <a:avLst/>
          </a:prstGeom>
        </p:spPr>
      </p:pic>
      <p:cxnSp>
        <p:nvCxnSpPr>
          <p:cNvPr id="15" name="Gerade Verbindung 14"/>
          <p:cNvCxnSpPr/>
          <p:nvPr userDrawn="1"/>
        </p:nvCxnSpPr>
        <p:spPr>
          <a:xfrm>
            <a:off x="395536" y="1916832"/>
            <a:ext cx="8352000" cy="0"/>
          </a:xfrm>
          <a:prstGeom prst="line">
            <a:avLst/>
          </a:prstGeom>
          <a:ln w="72000">
            <a:solidFill>
              <a:srgbClr val="0096D7"/>
            </a:solidFill>
          </a:ln>
        </p:spPr>
        <p:style>
          <a:lnRef idx="1">
            <a:schemeClr val="accent1"/>
          </a:lnRef>
          <a:fillRef idx="0">
            <a:schemeClr val="accent1"/>
          </a:fillRef>
          <a:effectRef idx="0">
            <a:schemeClr val="accent1"/>
          </a:effectRef>
          <a:fontRef idx="minor">
            <a:schemeClr val="tx1"/>
          </a:fontRef>
        </p:style>
      </p:cxnSp>
      <p:pic>
        <p:nvPicPr>
          <p:cNvPr id="16" name="Grafik 15"/>
          <p:cNvPicPr>
            <a:picLocks noChangeAspect="1"/>
          </p:cNvPicPr>
          <p:nvPr userDrawn="1"/>
        </p:nvPicPr>
        <p:blipFill rotWithShape="1">
          <a:blip r:embed="rId2" cstate="print">
            <a:extLst>
              <a:ext uri="{28A0092B-C50C-407E-A947-70E740481C1C}">
                <a14:useLocalDpi xmlns:a14="http://schemas.microsoft.com/office/drawing/2010/main" val="0"/>
              </a:ext>
            </a:extLst>
          </a:blip>
          <a:srcRect l="66887" t="10010" b="23164"/>
          <a:stretch/>
        </p:blipFill>
        <p:spPr>
          <a:xfrm>
            <a:off x="6116128" y="116632"/>
            <a:ext cx="3027872" cy="1050354"/>
          </a:xfrm>
          <a:prstGeom prst="rect">
            <a:avLst/>
          </a:prstGeom>
        </p:spPr>
      </p:pic>
    </p:spTree>
    <p:extLst>
      <p:ext uri="{BB962C8B-B14F-4D97-AF65-F5344CB8AC3E}">
        <p14:creationId xmlns:p14="http://schemas.microsoft.com/office/powerpoint/2010/main" val="400996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39B343E-F066-4D39-B532-4093FC03A9BF}" type="datetime1">
              <a:rPr lang="de-DE" smtClean="0"/>
              <a:t>09.09.21</a:t>
            </a:fld>
            <a:endParaRPr lang="de-DE"/>
          </a:p>
        </p:txBody>
      </p:sp>
      <p:sp>
        <p:nvSpPr>
          <p:cNvPr id="5" name="Fußzeilenplatzhalter 4"/>
          <p:cNvSpPr>
            <a:spLocks noGrp="1"/>
          </p:cNvSpPr>
          <p:nvPr>
            <p:ph type="ftr" sz="quarter" idx="11"/>
          </p:nvPr>
        </p:nvSpPr>
        <p:spPr/>
        <p:txBody>
          <a:bodyPr/>
          <a:lstStyle/>
          <a:p>
            <a:r>
              <a:rPr lang="de-DE"/>
              <a:t>Titel des Mustervortrages | Wintersemester 2014 | Max Mustermann | Datum</a:t>
            </a:r>
          </a:p>
        </p:txBody>
      </p:sp>
      <p:sp>
        <p:nvSpPr>
          <p:cNvPr id="6" name="Foliennummernplatzhalter 5"/>
          <p:cNvSpPr>
            <a:spLocks noGrp="1"/>
          </p:cNvSpPr>
          <p:nvPr>
            <p:ph type="sldNum" sz="quarter" idx="12"/>
          </p:nvPr>
        </p:nvSpPr>
        <p:spPr/>
        <p:txBody>
          <a:bodyPr/>
          <a:lstStyle/>
          <a:p>
            <a:fld id="{0F0C01FE-33F2-48FE-ABF3-A309D39FFCED}" type="slidenum">
              <a:rPr lang="de-DE" smtClean="0"/>
              <a:t>‹Nr.›</a:t>
            </a:fld>
            <a:endParaRPr lang="de-DE"/>
          </a:p>
        </p:txBody>
      </p:sp>
    </p:spTree>
    <p:extLst>
      <p:ext uri="{BB962C8B-B14F-4D97-AF65-F5344CB8AC3E}">
        <p14:creationId xmlns:p14="http://schemas.microsoft.com/office/powerpoint/2010/main" val="4032415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59BB51F-F956-413F-B9FF-8AEA6057BC67}" type="datetime1">
              <a:rPr lang="de-DE" smtClean="0"/>
              <a:t>09.09.21</a:t>
            </a:fld>
            <a:endParaRPr lang="de-DE"/>
          </a:p>
        </p:txBody>
      </p:sp>
      <p:sp>
        <p:nvSpPr>
          <p:cNvPr id="5" name="Fußzeilenplatzhalter 4"/>
          <p:cNvSpPr>
            <a:spLocks noGrp="1"/>
          </p:cNvSpPr>
          <p:nvPr>
            <p:ph type="ftr" sz="quarter" idx="11"/>
          </p:nvPr>
        </p:nvSpPr>
        <p:spPr/>
        <p:txBody>
          <a:bodyPr/>
          <a:lstStyle/>
          <a:p>
            <a:r>
              <a:rPr lang="de-DE"/>
              <a:t>Titel des Mustervortrages | Wintersemester 2014 | Max Mustermann | Datum</a:t>
            </a:r>
          </a:p>
        </p:txBody>
      </p:sp>
      <p:sp>
        <p:nvSpPr>
          <p:cNvPr id="6" name="Foliennummernplatzhalter 5"/>
          <p:cNvSpPr>
            <a:spLocks noGrp="1"/>
          </p:cNvSpPr>
          <p:nvPr>
            <p:ph type="sldNum" sz="quarter" idx="12"/>
          </p:nvPr>
        </p:nvSpPr>
        <p:spPr/>
        <p:txBody>
          <a:bodyPr/>
          <a:lstStyle/>
          <a:p>
            <a:fld id="{0F0C01FE-33F2-48FE-ABF3-A309D39FFCED}" type="slidenum">
              <a:rPr lang="de-DE" smtClean="0"/>
              <a:t>‹Nr.›</a:t>
            </a:fld>
            <a:endParaRPr lang="de-DE"/>
          </a:p>
        </p:txBody>
      </p:sp>
    </p:spTree>
    <p:extLst>
      <p:ext uri="{BB962C8B-B14F-4D97-AF65-F5344CB8AC3E}">
        <p14:creationId xmlns:p14="http://schemas.microsoft.com/office/powerpoint/2010/main" val="409154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C6189AA-12A8-49ED-A3E5-B856EEEC4995}" type="datetime1">
              <a:rPr lang="de-DE" smtClean="0"/>
              <a:t>09.09.21</a:t>
            </a:fld>
            <a:endParaRPr lang="de-DE"/>
          </a:p>
        </p:txBody>
      </p:sp>
      <p:sp>
        <p:nvSpPr>
          <p:cNvPr id="5" name="Fußzeilenplatzhalter 4"/>
          <p:cNvSpPr>
            <a:spLocks noGrp="1"/>
          </p:cNvSpPr>
          <p:nvPr>
            <p:ph type="ftr" sz="quarter" idx="11"/>
          </p:nvPr>
        </p:nvSpPr>
        <p:spPr/>
        <p:txBody>
          <a:bodyPr/>
          <a:lstStyle/>
          <a:p>
            <a:r>
              <a:rPr lang="de-DE" dirty="0"/>
              <a:t>Titel des Mustervortrages | Wintersemester 2014 | Max Mustermann | Datum</a:t>
            </a:r>
          </a:p>
        </p:txBody>
      </p:sp>
      <p:sp>
        <p:nvSpPr>
          <p:cNvPr id="6" name="Foliennummernplatzhalter 5"/>
          <p:cNvSpPr>
            <a:spLocks noGrp="1"/>
          </p:cNvSpPr>
          <p:nvPr>
            <p:ph type="sldNum" sz="quarter" idx="12"/>
          </p:nvPr>
        </p:nvSpPr>
        <p:spPr/>
        <p:txBody>
          <a:bodyPr/>
          <a:lstStyle/>
          <a:p>
            <a:fld id="{0F0C01FE-33F2-48FE-ABF3-A309D39FFCED}" type="slidenum">
              <a:rPr lang="de-DE" smtClean="0"/>
              <a:t>‹Nr.›</a:t>
            </a:fld>
            <a:endParaRPr lang="de-DE" dirty="0"/>
          </a:p>
        </p:txBody>
      </p:sp>
    </p:spTree>
    <p:extLst>
      <p:ext uri="{BB962C8B-B14F-4D97-AF65-F5344CB8AC3E}">
        <p14:creationId xmlns:p14="http://schemas.microsoft.com/office/powerpoint/2010/main" val="854585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11560" y="4406900"/>
            <a:ext cx="7772400" cy="1362075"/>
          </a:xfrm>
        </p:spPr>
        <p:txBody>
          <a:bodyPr anchor="t"/>
          <a:lstStyle>
            <a:lvl1pPr algn="l">
              <a:defRPr sz="3600" b="1" cap="all"/>
            </a:lvl1pPr>
          </a:lstStyle>
          <a:p>
            <a:r>
              <a:rPr lang="de-DE" dirty="0"/>
              <a:t>Titelmasterformat durch Klicken bearbeiten</a:t>
            </a:r>
          </a:p>
        </p:txBody>
      </p:sp>
      <p:sp>
        <p:nvSpPr>
          <p:cNvPr id="3" name="Textplatzhalter 2"/>
          <p:cNvSpPr>
            <a:spLocks noGrp="1"/>
          </p:cNvSpPr>
          <p:nvPr>
            <p:ph type="body" idx="1"/>
          </p:nvPr>
        </p:nvSpPr>
        <p:spPr>
          <a:xfrm>
            <a:off x="611560"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9CA8FFFB-477A-440D-80D9-D1E812AC6222}" type="datetime1">
              <a:rPr lang="de-DE" smtClean="0"/>
              <a:t>09.09.21</a:t>
            </a:fld>
            <a:endParaRPr lang="de-DE"/>
          </a:p>
        </p:txBody>
      </p:sp>
      <p:sp>
        <p:nvSpPr>
          <p:cNvPr id="5" name="Fußzeilenplatzhalter 4"/>
          <p:cNvSpPr>
            <a:spLocks noGrp="1"/>
          </p:cNvSpPr>
          <p:nvPr>
            <p:ph type="ftr" sz="quarter" idx="11"/>
          </p:nvPr>
        </p:nvSpPr>
        <p:spPr/>
        <p:txBody>
          <a:bodyPr/>
          <a:lstStyle/>
          <a:p>
            <a:r>
              <a:rPr lang="de-DE"/>
              <a:t>Titel des Mustervortrages | Wintersemester 2014 | Max Mustermann | Datum</a:t>
            </a:r>
          </a:p>
        </p:txBody>
      </p:sp>
      <p:sp>
        <p:nvSpPr>
          <p:cNvPr id="6" name="Foliennummernplatzhalter 5"/>
          <p:cNvSpPr>
            <a:spLocks noGrp="1"/>
          </p:cNvSpPr>
          <p:nvPr>
            <p:ph type="sldNum" sz="quarter" idx="12"/>
          </p:nvPr>
        </p:nvSpPr>
        <p:spPr/>
        <p:txBody>
          <a:bodyPr/>
          <a:lstStyle/>
          <a:p>
            <a:fld id="{0F0C01FE-33F2-48FE-ABF3-A309D39FFCED}" type="slidenum">
              <a:rPr lang="de-DE" smtClean="0"/>
              <a:t>‹Nr.›</a:t>
            </a:fld>
            <a:endParaRPr lang="de-DE"/>
          </a:p>
        </p:txBody>
      </p:sp>
    </p:spTree>
    <p:extLst>
      <p:ext uri="{BB962C8B-B14F-4D97-AF65-F5344CB8AC3E}">
        <p14:creationId xmlns:p14="http://schemas.microsoft.com/office/powerpoint/2010/main" val="1495764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67544" y="620760"/>
            <a:ext cx="8229600" cy="648000"/>
          </a:xfrm>
        </p:spPr>
        <p:txBody>
          <a:bodyPr/>
          <a:lstStyle/>
          <a:p>
            <a:r>
              <a:rPr lang="de-DE"/>
              <a:t>Titelmasterformat durch Klicken bearbeiten</a:t>
            </a:r>
          </a:p>
        </p:txBody>
      </p:sp>
      <p:sp>
        <p:nvSpPr>
          <p:cNvPr id="3" name="Inhaltsplatzhalter 2"/>
          <p:cNvSpPr>
            <a:spLocks noGrp="1"/>
          </p:cNvSpPr>
          <p:nvPr>
            <p:ph sz="half" idx="1"/>
          </p:nvPr>
        </p:nvSpPr>
        <p:spPr>
          <a:xfrm>
            <a:off x="467544" y="1855365"/>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4648200" y="1855365"/>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Datumsplatzhalter 4"/>
          <p:cNvSpPr>
            <a:spLocks noGrp="1"/>
          </p:cNvSpPr>
          <p:nvPr>
            <p:ph type="dt" sz="half" idx="10"/>
          </p:nvPr>
        </p:nvSpPr>
        <p:spPr/>
        <p:txBody>
          <a:bodyPr/>
          <a:lstStyle/>
          <a:p>
            <a:fld id="{B2090264-A4E7-45F6-9A35-D8123E07CA88}" type="datetime1">
              <a:rPr lang="de-DE" smtClean="0"/>
              <a:t>09.09.21</a:t>
            </a:fld>
            <a:endParaRPr lang="de-DE"/>
          </a:p>
        </p:txBody>
      </p:sp>
      <p:sp>
        <p:nvSpPr>
          <p:cNvPr id="6" name="Fußzeilenplatzhalter 5"/>
          <p:cNvSpPr>
            <a:spLocks noGrp="1"/>
          </p:cNvSpPr>
          <p:nvPr>
            <p:ph type="ftr" sz="quarter" idx="11"/>
          </p:nvPr>
        </p:nvSpPr>
        <p:spPr/>
        <p:txBody>
          <a:bodyPr/>
          <a:lstStyle/>
          <a:p>
            <a:r>
              <a:rPr lang="de-DE"/>
              <a:t>Titel des Mustervortrages | Wintersemester 2014 | Max Mustermann | Datum</a:t>
            </a:r>
          </a:p>
        </p:txBody>
      </p:sp>
      <p:sp>
        <p:nvSpPr>
          <p:cNvPr id="7" name="Foliennummernplatzhalter 6"/>
          <p:cNvSpPr>
            <a:spLocks noGrp="1"/>
          </p:cNvSpPr>
          <p:nvPr>
            <p:ph type="sldNum" sz="quarter" idx="12"/>
          </p:nvPr>
        </p:nvSpPr>
        <p:spPr/>
        <p:txBody>
          <a:bodyPr/>
          <a:lstStyle/>
          <a:p>
            <a:fld id="{0F0C01FE-33F2-48FE-ABF3-A309D39FFCED}" type="slidenum">
              <a:rPr lang="de-DE" smtClean="0"/>
              <a:t>‹Nr.›</a:t>
            </a:fld>
            <a:endParaRPr lang="de-DE"/>
          </a:p>
        </p:txBody>
      </p:sp>
    </p:spTree>
    <p:extLst>
      <p:ext uri="{BB962C8B-B14F-4D97-AF65-F5344CB8AC3E}">
        <p14:creationId xmlns:p14="http://schemas.microsoft.com/office/powerpoint/2010/main" val="2451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67544" y="620760"/>
            <a:ext cx="8229600" cy="648000"/>
          </a:xfrm>
        </p:spPr>
        <p:txBody>
          <a:bodyPr/>
          <a:lstStyle>
            <a:lvl1pPr>
              <a:defRPr/>
            </a:lvl1pPr>
          </a:lstStyle>
          <a:p>
            <a:r>
              <a:rPr lang="de-DE" dirty="0"/>
              <a:t>Titelmasterformat durch Klicken bearbeiten</a:t>
            </a:r>
          </a:p>
        </p:txBody>
      </p:sp>
      <p:sp>
        <p:nvSpPr>
          <p:cNvPr id="3" name="Textplatzhalter 2"/>
          <p:cNvSpPr>
            <a:spLocks noGrp="1"/>
          </p:cNvSpPr>
          <p:nvPr>
            <p:ph type="body" idx="1"/>
          </p:nvPr>
        </p:nvSpPr>
        <p:spPr>
          <a:xfrm>
            <a:off x="467544" y="1502246"/>
            <a:ext cx="4040188" cy="63976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67544" y="2142008"/>
            <a:ext cx="4040188"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4645025" y="1502246"/>
            <a:ext cx="4041775" cy="63976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42008"/>
            <a:ext cx="4041775" cy="3951288"/>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Datumsplatzhalter 6"/>
          <p:cNvSpPr>
            <a:spLocks noGrp="1"/>
          </p:cNvSpPr>
          <p:nvPr>
            <p:ph type="dt" sz="half" idx="10"/>
          </p:nvPr>
        </p:nvSpPr>
        <p:spPr/>
        <p:txBody>
          <a:bodyPr/>
          <a:lstStyle/>
          <a:p>
            <a:fld id="{8A3B1AB6-87C8-4605-9345-D0999DB0F5E7}" type="datetime1">
              <a:rPr lang="de-DE" smtClean="0"/>
              <a:t>09.09.21</a:t>
            </a:fld>
            <a:endParaRPr lang="de-DE"/>
          </a:p>
        </p:txBody>
      </p:sp>
      <p:sp>
        <p:nvSpPr>
          <p:cNvPr id="8" name="Fußzeilenplatzhalter 7"/>
          <p:cNvSpPr>
            <a:spLocks noGrp="1"/>
          </p:cNvSpPr>
          <p:nvPr>
            <p:ph type="ftr" sz="quarter" idx="11"/>
          </p:nvPr>
        </p:nvSpPr>
        <p:spPr/>
        <p:txBody>
          <a:bodyPr/>
          <a:lstStyle/>
          <a:p>
            <a:r>
              <a:rPr lang="de-DE"/>
              <a:t>Titel des Mustervortrages | Wintersemester 2014 | Max Mustermann | Datum</a:t>
            </a:r>
          </a:p>
        </p:txBody>
      </p:sp>
      <p:sp>
        <p:nvSpPr>
          <p:cNvPr id="9" name="Foliennummernplatzhalter 8"/>
          <p:cNvSpPr>
            <a:spLocks noGrp="1"/>
          </p:cNvSpPr>
          <p:nvPr>
            <p:ph type="sldNum" sz="quarter" idx="12"/>
          </p:nvPr>
        </p:nvSpPr>
        <p:spPr/>
        <p:txBody>
          <a:bodyPr/>
          <a:lstStyle/>
          <a:p>
            <a:fld id="{0F0C01FE-33F2-48FE-ABF3-A309D39FFCED}" type="slidenum">
              <a:rPr lang="de-DE" smtClean="0"/>
              <a:t>‹Nr.›</a:t>
            </a:fld>
            <a:endParaRPr lang="de-DE"/>
          </a:p>
        </p:txBody>
      </p:sp>
    </p:spTree>
    <p:extLst>
      <p:ext uri="{BB962C8B-B14F-4D97-AF65-F5344CB8AC3E}">
        <p14:creationId xmlns:p14="http://schemas.microsoft.com/office/powerpoint/2010/main" val="1424392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F30181B-E458-4901-8B97-8199FA7857E1}" type="datetime1">
              <a:rPr lang="de-DE" smtClean="0"/>
              <a:t>09.09.21</a:t>
            </a:fld>
            <a:endParaRPr lang="de-DE"/>
          </a:p>
        </p:txBody>
      </p:sp>
      <p:sp>
        <p:nvSpPr>
          <p:cNvPr id="4" name="Fußzeilenplatzhalter 3"/>
          <p:cNvSpPr>
            <a:spLocks noGrp="1"/>
          </p:cNvSpPr>
          <p:nvPr>
            <p:ph type="ftr" sz="quarter" idx="11"/>
          </p:nvPr>
        </p:nvSpPr>
        <p:spPr/>
        <p:txBody>
          <a:bodyPr/>
          <a:lstStyle/>
          <a:p>
            <a:r>
              <a:rPr lang="de-DE"/>
              <a:t>Titel des Mustervortrages | Wintersemester 2014 | Max Mustermann | Datum</a:t>
            </a:r>
          </a:p>
        </p:txBody>
      </p:sp>
      <p:sp>
        <p:nvSpPr>
          <p:cNvPr id="5" name="Foliennummernplatzhalter 4"/>
          <p:cNvSpPr>
            <a:spLocks noGrp="1"/>
          </p:cNvSpPr>
          <p:nvPr>
            <p:ph type="sldNum" sz="quarter" idx="12"/>
          </p:nvPr>
        </p:nvSpPr>
        <p:spPr/>
        <p:txBody>
          <a:bodyPr/>
          <a:lstStyle/>
          <a:p>
            <a:fld id="{0F0C01FE-33F2-48FE-ABF3-A309D39FFCED}" type="slidenum">
              <a:rPr lang="de-DE" smtClean="0"/>
              <a:t>‹Nr.›</a:t>
            </a:fld>
            <a:endParaRPr lang="de-DE"/>
          </a:p>
        </p:txBody>
      </p:sp>
    </p:spTree>
    <p:extLst>
      <p:ext uri="{BB962C8B-B14F-4D97-AF65-F5344CB8AC3E}">
        <p14:creationId xmlns:p14="http://schemas.microsoft.com/office/powerpoint/2010/main" val="1103301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27511EF-4142-4B54-ABCD-E157466A1DDC}" type="datetime1">
              <a:rPr lang="de-DE" smtClean="0"/>
              <a:t>09.09.21</a:t>
            </a:fld>
            <a:endParaRPr lang="de-DE"/>
          </a:p>
        </p:txBody>
      </p:sp>
      <p:sp>
        <p:nvSpPr>
          <p:cNvPr id="3" name="Fußzeilenplatzhalter 2"/>
          <p:cNvSpPr>
            <a:spLocks noGrp="1"/>
          </p:cNvSpPr>
          <p:nvPr>
            <p:ph type="ftr" sz="quarter" idx="11"/>
          </p:nvPr>
        </p:nvSpPr>
        <p:spPr/>
        <p:txBody>
          <a:bodyPr/>
          <a:lstStyle/>
          <a:p>
            <a:r>
              <a:rPr lang="de-DE"/>
              <a:t>Titel des Mustervortrages | Wintersemester 2014 | Max Mustermann | Datum</a:t>
            </a:r>
          </a:p>
        </p:txBody>
      </p:sp>
      <p:sp>
        <p:nvSpPr>
          <p:cNvPr id="4" name="Foliennummernplatzhalter 3"/>
          <p:cNvSpPr>
            <a:spLocks noGrp="1"/>
          </p:cNvSpPr>
          <p:nvPr>
            <p:ph type="sldNum" sz="quarter" idx="12"/>
          </p:nvPr>
        </p:nvSpPr>
        <p:spPr/>
        <p:txBody>
          <a:bodyPr/>
          <a:lstStyle/>
          <a:p>
            <a:fld id="{0F0C01FE-33F2-48FE-ABF3-A309D39FFCED}" type="slidenum">
              <a:rPr lang="de-DE" smtClean="0"/>
              <a:t>‹Nr.›</a:t>
            </a:fld>
            <a:endParaRPr lang="de-DE"/>
          </a:p>
        </p:txBody>
      </p:sp>
    </p:spTree>
    <p:extLst>
      <p:ext uri="{BB962C8B-B14F-4D97-AF65-F5344CB8AC3E}">
        <p14:creationId xmlns:p14="http://schemas.microsoft.com/office/powerpoint/2010/main" val="47286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37306"/>
            <a:ext cx="7499176" cy="1162050"/>
          </a:xfrm>
        </p:spPr>
        <p:txBody>
          <a:bodyPr anchor="b"/>
          <a:lstStyle>
            <a:lvl1pPr algn="l">
              <a:defRPr sz="3200" b="0"/>
            </a:lvl1pPr>
          </a:lstStyle>
          <a:p>
            <a:r>
              <a:rPr lang="de-DE" dirty="0"/>
              <a:t>Titelmasterformat durch Klicken bearbeiten</a:t>
            </a:r>
          </a:p>
        </p:txBody>
      </p:sp>
      <p:sp>
        <p:nvSpPr>
          <p:cNvPr id="3" name="Inhaltsplatzhalter 2"/>
          <p:cNvSpPr>
            <a:spLocks noGrp="1"/>
          </p:cNvSpPr>
          <p:nvPr>
            <p:ph idx="1"/>
          </p:nvPr>
        </p:nvSpPr>
        <p:spPr>
          <a:xfrm>
            <a:off x="3575050" y="1464319"/>
            <a:ext cx="5111750" cy="5853113"/>
          </a:xfrm>
        </p:spPr>
        <p:txBody>
          <a:bodyPr>
            <a:normAutofit/>
          </a:bodyPr>
          <a:lstStyle>
            <a:lvl1pPr marL="0" indent="0">
              <a:buNone/>
              <a:defRPr sz="2000"/>
            </a:lvl1pPr>
            <a:lvl2pPr marL="452438" indent="-361950">
              <a:defRPr sz="1800"/>
            </a:lvl2pPr>
            <a:lvl3pPr marL="709613" indent="-228600">
              <a:tabLst>
                <a:tab pos="712788" algn="l"/>
              </a:tabLst>
              <a:defRPr sz="1600"/>
            </a:lvl3pPr>
            <a:lvl4pPr marL="987425" indent="-228600">
              <a:defRPr sz="1400"/>
            </a:lvl4pPr>
            <a:lvl5pPr marL="1252538" indent="-228600" defTabSz="1255713">
              <a:defRPr sz="1400"/>
            </a:lvl5pPr>
            <a:lvl6pPr>
              <a:defRPr sz="2000"/>
            </a:lvl6pPr>
            <a:lvl7pPr>
              <a:defRPr sz="2000"/>
            </a:lvl7pPr>
            <a:lvl8pPr>
              <a:defRPr sz="2000"/>
            </a:lvl8pPr>
            <a:lvl9pPr>
              <a:defRPr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 bearbeiten</a:t>
            </a:r>
          </a:p>
        </p:txBody>
      </p:sp>
      <p:sp>
        <p:nvSpPr>
          <p:cNvPr id="5" name="Datumsplatzhalter 4"/>
          <p:cNvSpPr>
            <a:spLocks noGrp="1"/>
          </p:cNvSpPr>
          <p:nvPr>
            <p:ph type="dt" sz="half" idx="10"/>
          </p:nvPr>
        </p:nvSpPr>
        <p:spPr/>
        <p:txBody>
          <a:bodyPr/>
          <a:lstStyle/>
          <a:p>
            <a:fld id="{35436849-8260-4296-938E-273E15A8FC8C}" type="datetime1">
              <a:rPr lang="de-DE" smtClean="0"/>
              <a:t>09.09.21</a:t>
            </a:fld>
            <a:endParaRPr lang="de-DE"/>
          </a:p>
        </p:txBody>
      </p:sp>
      <p:sp>
        <p:nvSpPr>
          <p:cNvPr id="6" name="Fußzeilenplatzhalter 5"/>
          <p:cNvSpPr>
            <a:spLocks noGrp="1"/>
          </p:cNvSpPr>
          <p:nvPr>
            <p:ph type="ftr" sz="quarter" idx="11"/>
          </p:nvPr>
        </p:nvSpPr>
        <p:spPr/>
        <p:txBody>
          <a:bodyPr/>
          <a:lstStyle/>
          <a:p>
            <a:r>
              <a:rPr lang="de-DE"/>
              <a:t>Titel des Mustervortrages | Wintersemester 2014 | Max Mustermann | Datum</a:t>
            </a:r>
          </a:p>
        </p:txBody>
      </p:sp>
      <p:sp>
        <p:nvSpPr>
          <p:cNvPr id="7" name="Foliennummernplatzhalter 6"/>
          <p:cNvSpPr>
            <a:spLocks noGrp="1"/>
          </p:cNvSpPr>
          <p:nvPr>
            <p:ph type="sldNum" sz="quarter" idx="12"/>
          </p:nvPr>
        </p:nvSpPr>
        <p:spPr/>
        <p:txBody>
          <a:bodyPr/>
          <a:lstStyle/>
          <a:p>
            <a:fld id="{0F0C01FE-33F2-48FE-ABF3-A309D39FFCED}" type="slidenum">
              <a:rPr lang="de-DE" smtClean="0"/>
              <a:t>‹Nr.›</a:t>
            </a:fld>
            <a:endParaRPr lang="de-DE"/>
          </a:p>
        </p:txBody>
      </p:sp>
    </p:spTree>
    <p:extLst>
      <p:ext uri="{BB962C8B-B14F-4D97-AF65-F5344CB8AC3E}">
        <p14:creationId xmlns:p14="http://schemas.microsoft.com/office/powerpoint/2010/main" val="346358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solidFill>
                  <a:srgbClr val="005096"/>
                </a:solidFill>
              </a:defRPr>
            </a:lvl1pPr>
          </a:lstStyle>
          <a:p>
            <a:r>
              <a:rPr lang="de-DE" dirty="0"/>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2EA73584-0AEE-406A-9044-8F1FEF7FE799}" type="datetime1">
              <a:rPr lang="de-DE" smtClean="0"/>
              <a:t>09.09.21</a:t>
            </a:fld>
            <a:endParaRPr lang="de-DE"/>
          </a:p>
        </p:txBody>
      </p:sp>
      <p:sp>
        <p:nvSpPr>
          <p:cNvPr id="6" name="Fußzeilenplatzhalter 5"/>
          <p:cNvSpPr>
            <a:spLocks noGrp="1"/>
          </p:cNvSpPr>
          <p:nvPr>
            <p:ph type="ftr" sz="quarter" idx="11"/>
          </p:nvPr>
        </p:nvSpPr>
        <p:spPr/>
        <p:txBody>
          <a:bodyPr/>
          <a:lstStyle/>
          <a:p>
            <a:r>
              <a:rPr lang="de-DE"/>
              <a:t>Titel des Mustervortrages | Wintersemester 2014 | Max Mustermann | Datum</a:t>
            </a:r>
          </a:p>
        </p:txBody>
      </p:sp>
      <p:sp>
        <p:nvSpPr>
          <p:cNvPr id="7" name="Foliennummernplatzhalter 6"/>
          <p:cNvSpPr>
            <a:spLocks noGrp="1"/>
          </p:cNvSpPr>
          <p:nvPr>
            <p:ph type="sldNum" sz="quarter" idx="12"/>
          </p:nvPr>
        </p:nvSpPr>
        <p:spPr/>
        <p:txBody>
          <a:bodyPr/>
          <a:lstStyle/>
          <a:p>
            <a:fld id="{0F0C01FE-33F2-48FE-ABF3-A309D39FFCED}" type="slidenum">
              <a:rPr lang="de-DE" smtClean="0"/>
              <a:t>‹Nr.›</a:t>
            </a:fld>
            <a:endParaRPr lang="de-DE"/>
          </a:p>
        </p:txBody>
      </p:sp>
    </p:spTree>
    <p:extLst>
      <p:ext uri="{BB962C8B-B14F-4D97-AF65-F5344CB8AC3E}">
        <p14:creationId xmlns:p14="http://schemas.microsoft.com/office/powerpoint/2010/main" val="49848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7544" y="630000"/>
            <a:ext cx="6372000" cy="64800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467544" y="1844824"/>
            <a:ext cx="8229600" cy="452596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5678760" y="6356350"/>
            <a:ext cx="1845568" cy="365125"/>
          </a:xfrm>
          <a:prstGeom prst="rect">
            <a:avLst/>
          </a:prstGeom>
        </p:spPr>
        <p:txBody>
          <a:bodyPr vert="horz" lIns="91440" tIns="45720" rIns="91440" bIns="45720" rtlCol="0" anchor="ctr"/>
          <a:lstStyle>
            <a:lvl1pPr algn="r">
              <a:defRPr sz="900">
                <a:solidFill>
                  <a:schemeClr val="tx1">
                    <a:lumMod val="50000"/>
                    <a:lumOff val="50000"/>
                  </a:schemeClr>
                </a:solidFill>
                <a:latin typeface="Arial" panose="020B0604020202020204" pitchFamily="34" charset="0"/>
                <a:cs typeface="Arial" panose="020B0604020202020204" pitchFamily="34" charset="0"/>
              </a:defRPr>
            </a:lvl1pPr>
          </a:lstStyle>
          <a:p>
            <a:fld id="{7E00AC23-B2CC-454F-A7AA-E087DF7987A8}" type="datetime1">
              <a:rPr lang="de-DE" smtClean="0"/>
              <a:pPr/>
              <a:t>09.09.21</a:t>
            </a:fld>
            <a:endParaRPr lang="de-DE" dirty="0"/>
          </a:p>
        </p:txBody>
      </p:sp>
      <p:sp>
        <p:nvSpPr>
          <p:cNvPr id="5" name="Fußzeilenplatzhalter 4"/>
          <p:cNvSpPr>
            <a:spLocks noGrp="1"/>
          </p:cNvSpPr>
          <p:nvPr>
            <p:ph type="ftr" sz="quarter" idx="3"/>
          </p:nvPr>
        </p:nvSpPr>
        <p:spPr>
          <a:xfrm>
            <a:off x="467544" y="6356350"/>
            <a:ext cx="5220000" cy="365125"/>
          </a:xfrm>
          <a:prstGeom prst="rect">
            <a:avLst/>
          </a:prstGeom>
        </p:spPr>
        <p:txBody>
          <a:bodyPr vert="horz" lIns="91440" tIns="45720" rIns="91440" bIns="45720" rtlCol="0" anchor="ctr"/>
          <a:lstStyle>
            <a:lvl1pPr algn="l">
              <a:defRPr sz="900">
                <a:solidFill>
                  <a:schemeClr val="tx1">
                    <a:lumMod val="50000"/>
                    <a:lumOff val="50000"/>
                  </a:schemeClr>
                </a:solidFill>
                <a:latin typeface="Arial" panose="020B0604020202020204" pitchFamily="34" charset="0"/>
                <a:cs typeface="Arial" panose="020B0604020202020204" pitchFamily="34" charset="0"/>
              </a:defRPr>
            </a:lvl1pPr>
          </a:lstStyle>
          <a:p>
            <a:r>
              <a:rPr lang="de-DE"/>
              <a:t>Titel des Mustervortrages | Wintersemester 2014 | Max Mustermann | Datum</a:t>
            </a:r>
            <a:endParaRPr lang="de-DE" dirty="0"/>
          </a:p>
        </p:txBody>
      </p:sp>
      <p:sp>
        <p:nvSpPr>
          <p:cNvPr id="6" name="Foliennummernplatzhalter 5"/>
          <p:cNvSpPr>
            <a:spLocks noGrp="1"/>
          </p:cNvSpPr>
          <p:nvPr>
            <p:ph type="sldNum" sz="quarter" idx="4"/>
          </p:nvPr>
        </p:nvSpPr>
        <p:spPr>
          <a:xfrm>
            <a:off x="7513984" y="6356350"/>
            <a:ext cx="1306488" cy="365125"/>
          </a:xfrm>
          <a:prstGeom prst="rect">
            <a:avLst/>
          </a:prstGeom>
        </p:spPr>
        <p:txBody>
          <a:bodyPr vert="horz" lIns="91440" tIns="45720" rIns="91440" bIns="45720" rtlCol="0" anchor="ctr"/>
          <a:lstStyle>
            <a:lvl1pPr algn="r">
              <a:defRPr sz="900">
                <a:solidFill>
                  <a:schemeClr val="tx1">
                    <a:lumMod val="50000"/>
                    <a:lumOff val="50000"/>
                  </a:schemeClr>
                </a:solidFill>
                <a:latin typeface="Arial" panose="020B0604020202020204" pitchFamily="34" charset="0"/>
                <a:cs typeface="Arial" panose="020B0604020202020204" pitchFamily="34" charset="0"/>
              </a:defRPr>
            </a:lvl1pPr>
          </a:lstStyle>
          <a:p>
            <a:fld id="{0F0C01FE-33F2-48FE-ABF3-A309D39FFCED}" type="slidenum">
              <a:rPr lang="de-DE" smtClean="0"/>
              <a:pPr/>
              <a:t>‹Nr.›</a:t>
            </a:fld>
            <a:endParaRPr lang="de-DE"/>
          </a:p>
        </p:txBody>
      </p:sp>
      <p:pic>
        <p:nvPicPr>
          <p:cNvPr id="10" name="Grafik 9"/>
          <p:cNvPicPr>
            <a:picLocks noChangeAspect="1"/>
          </p:cNvPicPr>
          <p:nvPr userDrawn="1"/>
        </p:nvPicPr>
        <p:blipFill rotWithShape="1">
          <a:blip r:embed="rId13" cstate="print">
            <a:extLst>
              <a:ext uri="{28A0092B-C50C-407E-A947-70E740481C1C}">
                <a14:useLocalDpi xmlns:a14="http://schemas.microsoft.com/office/drawing/2010/main" val="0"/>
              </a:ext>
            </a:extLst>
          </a:blip>
          <a:srcRect l="66887" t="10010" b="23164"/>
          <a:stretch/>
        </p:blipFill>
        <p:spPr>
          <a:xfrm>
            <a:off x="6116128" y="116632"/>
            <a:ext cx="3027872" cy="1050354"/>
          </a:xfrm>
          <a:prstGeom prst="rect">
            <a:avLst/>
          </a:prstGeom>
        </p:spPr>
      </p:pic>
    </p:spTree>
    <p:extLst>
      <p:ext uri="{BB962C8B-B14F-4D97-AF65-F5344CB8AC3E}">
        <p14:creationId xmlns:p14="http://schemas.microsoft.com/office/powerpoint/2010/main" val="2497632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3400" kern="1200">
          <a:solidFill>
            <a:srgbClr val="005096"/>
          </a:solidFill>
          <a:latin typeface="Arial" pitchFamily="34" charset="0"/>
          <a:ea typeface="+mj-ea"/>
          <a:cs typeface="Arial" pitchFamily="34" charset="0"/>
        </a:defRPr>
      </a:lvl1pPr>
    </p:titleStyle>
    <p:body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tiff"/><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05BD6D9C-40B5-3C4C-8C13-E1B20862D5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453" t="5602" r="14277" b="5213"/>
          <a:stretch/>
        </p:blipFill>
        <p:spPr bwMode="auto">
          <a:xfrm>
            <a:off x="4693573" y="3414666"/>
            <a:ext cx="4050473" cy="289078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ctrTitle"/>
          </p:nvPr>
        </p:nvSpPr>
        <p:spPr/>
        <p:txBody>
          <a:bodyPr/>
          <a:lstStyle/>
          <a:p>
            <a:r>
              <a:rPr lang="en-US" dirty="0"/>
              <a:t>Semiotics</a:t>
            </a:r>
            <a:endParaRPr lang="de-DE" dirty="0"/>
          </a:p>
        </p:txBody>
      </p:sp>
      <p:sp>
        <p:nvSpPr>
          <p:cNvPr id="3" name="Untertitel 2"/>
          <p:cNvSpPr>
            <a:spLocks noGrp="1"/>
          </p:cNvSpPr>
          <p:nvPr>
            <p:ph type="subTitle" idx="1"/>
          </p:nvPr>
        </p:nvSpPr>
        <p:spPr>
          <a:xfrm>
            <a:off x="323528" y="3574800"/>
            <a:ext cx="4104200" cy="1332000"/>
          </a:xfrm>
        </p:spPr>
        <p:txBody>
          <a:bodyPr/>
          <a:lstStyle/>
          <a:p>
            <a:r>
              <a:rPr lang="de-DE" dirty="0" err="1"/>
              <a:t>What</a:t>
            </a:r>
            <a:r>
              <a:rPr lang="de-DE" dirty="0"/>
              <a:t> </a:t>
            </a:r>
            <a:r>
              <a:rPr lang="de-DE" dirty="0" err="1"/>
              <a:t>has</a:t>
            </a:r>
            <a:r>
              <a:rPr lang="de-DE" dirty="0"/>
              <a:t> </a:t>
            </a:r>
            <a:r>
              <a:rPr lang="de-DE" dirty="0" err="1"/>
              <a:t>language</a:t>
            </a:r>
            <a:r>
              <a:rPr lang="de-DE" dirty="0"/>
              <a:t> </a:t>
            </a:r>
            <a:r>
              <a:rPr lang="de-DE" dirty="0" err="1"/>
              <a:t>to</a:t>
            </a:r>
            <a:r>
              <a:rPr lang="de-DE" dirty="0"/>
              <a:t> do </a:t>
            </a:r>
            <a:r>
              <a:rPr lang="de-DE" dirty="0" err="1"/>
              <a:t>with</a:t>
            </a:r>
            <a:r>
              <a:rPr lang="de-DE" dirty="0"/>
              <a:t> </a:t>
            </a:r>
            <a:r>
              <a:rPr lang="de-DE" dirty="0" err="1"/>
              <a:t>computer</a:t>
            </a:r>
            <a:r>
              <a:rPr lang="de-DE" dirty="0"/>
              <a:t> </a:t>
            </a:r>
            <a:r>
              <a:rPr lang="de-DE" dirty="0" err="1"/>
              <a:t>science</a:t>
            </a:r>
            <a:r>
              <a:rPr lang="de-DE" dirty="0"/>
              <a:t>?</a:t>
            </a:r>
          </a:p>
          <a:p>
            <a:endParaRPr lang="de-DE" dirty="0" err="1"/>
          </a:p>
        </p:txBody>
      </p:sp>
      <p:sp>
        <p:nvSpPr>
          <p:cNvPr id="4" name="Textplatzhalter 3"/>
          <p:cNvSpPr>
            <a:spLocks noGrp="1"/>
          </p:cNvSpPr>
          <p:nvPr>
            <p:ph type="body" sz="quarter" idx="13"/>
          </p:nvPr>
        </p:nvSpPr>
        <p:spPr>
          <a:xfrm>
            <a:off x="323528" y="5625244"/>
            <a:ext cx="8424862" cy="937556"/>
          </a:xfrm>
        </p:spPr>
        <p:txBody>
          <a:bodyPr/>
          <a:lstStyle/>
          <a:p>
            <a:r>
              <a:rPr lang="de-DE" dirty="0"/>
              <a:t>Applied Research </a:t>
            </a:r>
            <a:r>
              <a:rPr lang="de-DE" dirty="0" err="1"/>
              <a:t>and</a:t>
            </a:r>
            <a:r>
              <a:rPr lang="de-DE" dirty="0"/>
              <a:t> Innovation in Computer Science</a:t>
            </a:r>
          </a:p>
          <a:p>
            <a:r>
              <a:rPr lang="de-DE" dirty="0"/>
              <a:t>Dipl.-Ing. Hubert Schölnast, BSc.</a:t>
            </a:r>
          </a:p>
          <a:p>
            <a:r>
              <a:rPr lang="de-DE" dirty="0"/>
              <a:t>WS 2021/22</a:t>
            </a:r>
          </a:p>
        </p:txBody>
      </p:sp>
      <p:sp>
        <p:nvSpPr>
          <p:cNvPr id="7" name="Ovale Legende 6">
            <a:extLst>
              <a:ext uri="{FF2B5EF4-FFF2-40B4-BE49-F238E27FC236}">
                <a16:creationId xmlns:a16="http://schemas.microsoft.com/office/drawing/2014/main" id="{13FF1DF8-609F-194D-B1E4-939602BD3D4E}"/>
              </a:ext>
            </a:extLst>
          </p:cNvPr>
          <p:cNvSpPr/>
          <p:nvPr/>
        </p:nvSpPr>
        <p:spPr>
          <a:xfrm>
            <a:off x="6480212" y="2256856"/>
            <a:ext cx="1598476" cy="972688"/>
          </a:xfrm>
          <a:prstGeom prst="wedgeEllipseCallout">
            <a:avLst>
              <a:gd name="adj1" fmla="val -30003"/>
              <a:gd name="adj2" fmla="val 79723"/>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feld 7">
            <a:extLst>
              <a:ext uri="{FF2B5EF4-FFF2-40B4-BE49-F238E27FC236}">
                <a16:creationId xmlns:a16="http://schemas.microsoft.com/office/drawing/2014/main" id="{873E1001-91E2-0444-954E-61C659285CC3}"/>
              </a:ext>
            </a:extLst>
          </p:cNvPr>
          <p:cNvSpPr txBox="1"/>
          <p:nvPr/>
        </p:nvSpPr>
        <p:spPr>
          <a:xfrm>
            <a:off x="6597212" y="2558534"/>
            <a:ext cx="1364476" cy="369332"/>
          </a:xfrm>
          <a:prstGeom prst="rect">
            <a:avLst/>
          </a:prstGeom>
          <a:noFill/>
        </p:spPr>
        <p:txBody>
          <a:bodyPr wrap="none" rtlCol="0">
            <a:spAutoFit/>
          </a:bodyPr>
          <a:lstStyle/>
          <a:p>
            <a:r>
              <a:rPr lang="en-US" dirty="0" err="1"/>
              <a:t>bla</a:t>
            </a:r>
            <a:r>
              <a:rPr lang="en-US" dirty="0"/>
              <a:t>, </a:t>
            </a:r>
            <a:r>
              <a:rPr lang="en-US" dirty="0" err="1"/>
              <a:t>bla</a:t>
            </a:r>
            <a:r>
              <a:rPr lang="en-US" dirty="0"/>
              <a:t>, </a:t>
            </a:r>
            <a:r>
              <a:rPr lang="en-US" dirty="0" err="1"/>
              <a:t>bla</a:t>
            </a:r>
            <a:endParaRPr lang="en-US" dirty="0"/>
          </a:p>
        </p:txBody>
      </p:sp>
    </p:spTree>
    <p:extLst>
      <p:ext uri="{BB962C8B-B14F-4D97-AF65-F5344CB8AC3E}">
        <p14:creationId xmlns:p14="http://schemas.microsoft.com/office/powerpoint/2010/main" val="347556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a:t>What is a sign?</a:t>
            </a:r>
          </a:p>
        </p:txBody>
      </p:sp>
      <p:sp>
        <p:nvSpPr>
          <p:cNvPr id="7" name="Inhaltsplatzhalter 6"/>
          <p:cNvSpPr>
            <a:spLocks noGrp="1"/>
          </p:cNvSpPr>
          <p:nvPr>
            <p:ph idx="1"/>
          </p:nvPr>
        </p:nvSpPr>
        <p:spPr>
          <a:xfrm>
            <a:off x="467544" y="1536526"/>
            <a:ext cx="8229600" cy="648000"/>
          </a:xfrm>
        </p:spPr>
        <p:txBody>
          <a:bodyPr>
            <a:normAutofit/>
          </a:bodyPr>
          <a:lstStyle/>
          <a:p>
            <a:r>
              <a:rPr lang="en-US" sz="2400" dirty="0"/>
              <a:t>This depends on the definition of the term “sentence”.</a:t>
            </a:r>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10</a:t>
            </a:fld>
            <a:endParaRPr lang="de-DE" dirty="0"/>
          </a:p>
        </p:txBody>
      </p:sp>
      <p:sp>
        <p:nvSpPr>
          <p:cNvPr id="9" name="Inhaltsplatzhalter 6">
            <a:extLst>
              <a:ext uri="{FF2B5EF4-FFF2-40B4-BE49-F238E27FC236}">
                <a16:creationId xmlns:a16="http://schemas.microsoft.com/office/drawing/2014/main" id="{B020167F-751E-5042-A790-2064C7721BCC}"/>
              </a:ext>
            </a:extLst>
          </p:cNvPr>
          <p:cNvSpPr txBox="1">
            <a:spLocks/>
          </p:cNvSpPr>
          <p:nvPr/>
        </p:nvSpPr>
        <p:spPr>
          <a:xfrm>
            <a:off x="809340" y="2035201"/>
            <a:ext cx="7525320" cy="468052"/>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“sentence” or “word”            “sign”</a:t>
            </a:r>
          </a:p>
        </p:txBody>
      </p:sp>
      <p:sp>
        <p:nvSpPr>
          <p:cNvPr id="11" name="Inhaltsplatzhalter 6">
            <a:extLst>
              <a:ext uri="{FF2B5EF4-FFF2-40B4-BE49-F238E27FC236}">
                <a16:creationId xmlns:a16="http://schemas.microsoft.com/office/drawing/2014/main" id="{BD96EC01-5E46-5843-99E8-D7DF1DB958F7}"/>
              </a:ext>
            </a:extLst>
          </p:cNvPr>
          <p:cNvSpPr txBox="1">
            <a:spLocks/>
          </p:cNvSpPr>
          <p:nvPr/>
        </p:nvSpPr>
        <p:spPr>
          <a:xfrm>
            <a:off x="359532" y="2481354"/>
            <a:ext cx="4035040" cy="3874996"/>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pPr>
            <a:r>
              <a:rPr lang="en-US" sz="2200" dirty="0"/>
              <a:t>a spoken word</a:t>
            </a:r>
          </a:p>
          <a:p>
            <a:pPr lvl="1">
              <a:spcBef>
                <a:spcPts val="0"/>
              </a:spcBef>
            </a:pPr>
            <a:r>
              <a:rPr lang="en-US" sz="2200" dirty="0"/>
              <a:t>a written word</a:t>
            </a:r>
          </a:p>
          <a:p>
            <a:pPr lvl="1">
              <a:spcBef>
                <a:spcPts val="0"/>
              </a:spcBef>
            </a:pPr>
            <a:r>
              <a:rPr lang="en-US" sz="2200" dirty="0"/>
              <a:t>a mathematical formula</a:t>
            </a:r>
          </a:p>
          <a:p>
            <a:pPr lvl="1">
              <a:spcBef>
                <a:spcPts val="0"/>
              </a:spcBef>
            </a:pPr>
            <a:r>
              <a:rPr lang="en-US" sz="2200" dirty="0"/>
              <a:t>sentence of a natural language</a:t>
            </a:r>
          </a:p>
          <a:p>
            <a:pPr lvl="1">
              <a:spcBef>
                <a:spcPts val="0"/>
              </a:spcBef>
            </a:pPr>
            <a:r>
              <a:rPr lang="en-US" sz="2200" dirty="0"/>
              <a:t>source code of a computer program</a:t>
            </a:r>
          </a:p>
          <a:p>
            <a:pPr lvl="1">
              <a:spcBef>
                <a:spcPts val="0"/>
              </a:spcBef>
            </a:pPr>
            <a:r>
              <a:rPr lang="en-US" sz="2200" dirty="0"/>
              <a:t>score of an opera</a:t>
            </a:r>
          </a:p>
          <a:p>
            <a:pPr lvl="1">
              <a:spcBef>
                <a:spcPts val="0"/>
              </a:spcBef>
            </a:pPr>
            <a:r>
              <a:rPr lang="en-US" sz="2200" dirty="0"/>
              <a:t>DNA</a:t>
            </a:r>
          </a:p>
        </p:txBody>
      </p:sp>
      <p:sp>
        <p:nvSpPr>
          <p:cNvPr id="12" name="Inhaltsplatzhalter 6">
            <a:extLst>
              <a:ext uri="{FF2B5EF4-FFF2-40B4-BE49-F238E27FC236}">
                <a16:creationId xmlns:a16="http://schemas.microsoft.com/office/drawing/2014/main" id="{7DA79D81-399A-BF42-A3FA-361D1E1BCCE2}"/>
              </a:ext>
            </a:extLst>
          </p:cNvPr>
          <p:cNvSpPr txBox="1">
            <a:spLocks/>
          </p:cNvSpPr>
          <p:nvPr/>
        </p:nvSpPr>
        <p:spPr>
          <a:xfrm>
            <a:off x="4125120" y="2481354"/>
            <a:ext cx="4464012" cy="3883996"/>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spcBef>
                <a:spcPts val="0"/>
              </a:spcBef>
            </a:pPr>
            <a:r>
              <a:rPr lang="en-US" sz="2200" dirty="0"/>
              <a:t>a sound (“phoneme”)</a:t>
            </a:r>
          </a:p>
          <a:p>
            <a:pPr lvl="1">
              <a:spcBef>
                <a:spcPts val="0"/>
              </a:spcBef>
            </a:pPr>
            <a:r>
              <a:rPr lang="en-US" sz="2200" dirty="0"/>
              <a:t>a letter</a:t>
            </a:r>
          </a:p>
          <a:p>
            <a:pPr lvl="1">
              <a:spcBef>
                <a:spcPts val="0"/>
              </a:spcBef>
            </a:pPr>
            <a:r>
              <a:rPr lang="en-US" sz="2200" dirty="0"/>
              <a:t>numbers, operators, etc.</a:t>
            </a:r>
          </a:p>
          <a:p>
            <a:pPr lvl="1">
              <a:spcBef>
                <a:spcPts val="0"/>
              </a:spcBef>
            </a:pPr>
            <a:r>
              <a:rPr lang="en-US" sz="2200" dirty="0"/>
              <a:t>word stems, word endings, blanks, interpunctuation</a:t>
            </a:r>
          </a:p>
          <a:p>
            <a:pPr lvl="1">
              <a:spcBef>
                <a:spcPts val="0"/>
              </a:spcBef>
            </a:pPr>
            <a:r>
              <a:rPr lang="en-US" sz="2200" dirty="0"/>
              <a:t>keywords, special characters, letters, etc.</a:t>
            </a:r>
          </a:p>
          <a:p>
            <a:pPr lvl="1">
              <a:spcBef>
                <a:spcPts val="0"/>
              </a:spcBef>
            </a:pPr>
            <a:r>
              <a:rPr lang="en-US" sz="2200" dirty="0"/>
              <a:t>staves, bar lines, notes, etc.</a:t>
            </a:r>
          </a:p>
          <a:p>
            <a:pPr lvl="1">
              <a:spcBef>
                <a:spcPts val="0"/>
              </a:spcBef>
            </a:pPr>
            <a:r>
              <a:rPr lang="en-US" sz="2200" dirty="0"/>
              <a:t>nucleotides</a:t>
            </a:r>
          </a:p>
        </p:txBody>
      </p:sp>
    </p:spTree>
    <p:extLst>
      <p:ext uri="{BB962C8B-B14F-4D97-AF65-F5344CB8AC3E}">
        <p14:creationId xmlns:p14="http://schemas.microsoft.com/office/powerpoint/2010/main" val="173059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fade">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fade">
                                      <p:cBhvr>
                                        <p:cTn id="27" dur="500"/>
                                        <p:tgtEl>
                                          <p:spTgt spid="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xEl>
                                              <p:pRg st="1" end="1"/>
                                            </p:txEl>
                                          </p:spTgt>
                                        </p:tgtEl>
                                        <p:attrNameLst>
                                          <p:attrName>style.visibility</p:attrName>
                                        </p:attrNameLst>
                                      </p:cBhvr>
                                      <p:to>
                                        <p:strVal val="visible"/>
                                      </p:to>
                                    </p:set>
                                    <p:animEffect transition="in" filter="fade">
                                      <p:cBhvr>
                                        <p:cTn id="32" dur="500"/>
                                        <p:tgtEl>
                                          <p:spTgt spid="1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1">
                                            <p:txEl>
                                              <p:pRg st="2" end="2"/>
                                            </p:txEl>
                                          </p:spTgt>
                                        </p:tgtEl>
                                        <p:attrNameLst>
                                          <p:attrName>style.visibility</p:attrName>
                                        </p:attrNameLst>
                                      </p:cBhvr>
                                      <p:to>
                                        <p:strVal val="visible"/>
                                      </p:to>
                                    </p:set>
                                    <p:animEffect transition="in" filter="fade">
                                      <p:cBhvr>
                                        <p:cTn id="37" dur="500"/>
                                        <p:tgtEl>
                                          <p:spTgt spid="11">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
                                            <p:txEl>
                                              <p:pRg st="2" end="2"/>
                                            </p:txEl>
                                          </p:spTgt>
                                        </p:tgtEl>
                                        <p:attrNameLst>
                                          <p:attrName>style.visibility</p:attrName>
                                        </p:attrNameLst>
                                      </p:cBhvr>
                                      <p:to>
                                        <p:strVal val="visible"/>
                                      </p:to>
                                    </p:set>
                                    <p:animEffect transition="in" filter="fade">
                                      <p:cBhvr>
                                        <p:cTn id="42" dur="500"/>
                                        <p:tgtEl>
                                          <p:spTgt spid="12">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xEl>
                                              <p:pRg st="3" end="3"/>
                                            </p:txEl>
                                          </p:spTgt>
                                        </p:tgtEl>
                                        <p:attrNameLst>
                                          <p:attrName>style.visibility</p:attrName>
                                        </p:attrNameLst>
                                      </p:cBhvr>
                                      <p:to>
                                        <p:strVal val="visible"/>
                                      </p:to>
                                    </p:set>
                                    <p:animEffect transition="in" filter="fade">
                                      <p:cBhvr>
                                        <p:cTn id="47" dur="500"/>
                                        <p:tgtEl>
                                          <p:spTgt spid="11">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
                                            <p:txEl>
                                              <p:pRg st="3" end="3"/>
                                            </p:txEl>
                                          </p:spTgt>
                                        </p:tgtEl>
                                        <p:attrNameLst>
                                          <p:attrName>style.visibility</p:attrName>
                                        </p:attrNameLst>
                                      </p:cBhvr>
                                      <p:to>
                                        <p:strVal val="visible"/>
                                      </p:to>
                                    </p:set>
                                    <p:animEffect transition="in" filter="fade">
                                      <p:cBhvr>
                                        <p:cTn id="52" dur="500"/>
                                        <p:tgtEl>
                                          <p:spTgt spid="12">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1">
                                            <p:txEl>
                                              <p:pRg st="4" end="4"/>
                                            </p:txEl>
                                          </p:spTgt>
                                        </p:tgtEl>
                                        <p:attrNameLst>
                                          <p:attrName>style.visibility</p:attrName>
                                        </p:attrNameLst>
                                      </p:cBhvr>
                                      <p:to>
                                        <p:strVal val="visible"/>
                                      </p:to>
                                    </p:set>
                                    <p:animEffect transition="in" filter="fade">
                                      <p:cBhvr>
                                        <p:cTn id="57" dur="500"/>
                                        <p:tgtEl>
                                          <p:spTgt spid="11">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2">
                                            <p:txEl>
                                              <p:pRg st="4" end="4"/>
                                            </p:txEl>
                                          </p:spTgt>
                                        </p:tgtEl>
                                        <p:attrNameLst>
                                          <p:attrName>style.visibility</p:attrName>
                                        </p:attrNameLst>
                                      </p:cBhvr>
                                      <p:to>
                                        <p:strVal val="visible"/>
                                      </p:to>
                                    </p:set>
                                    <p:animEffect transition="in" filter="fade">
                                      <p:cBhvr>
                                        <p:cTn id="62" dur="500"/>
                                        <p:tgtEl>
                                          <p:spTgt spid="12">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11">
                                            <p:txEl>
                                              <p:pRg st="5" end="5"/>
                                            </p:txEl>
                                          </p:spTgt>
                                        </p:tgtEl>
                                        <p:attrNameLst>
                                          <p:attrName>style.visibility</p:attrName>
                                        </p:attrNameLst>
                                      </p:cBhvr>
                                      <p:to>
                                        <p:strVal val="visible"/>
                                      </p:to>
                                    </p:set>
                                    <p:animEffect transition="in" filter="fade">
                                      <p:cBhvr>
                                        <p:cTn id="67" dur="500"/>
                                        <p:tgtEl>
                                          <p:spTgt spid="11">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12">
                                            <p:txEl>
                                              <p:pRg st="5" end="5"/>
                                            </p:txEl>
                                          </p:spTgt>
                                        </p:tgtEl>
                                        <p:attrNameLst>
                                          <p:attrName>style.visibility</p:attrName>
                                        </p:attrNameLst>
                                      </p:cBhvr>
                                      <p:to>
                                        <p:strVal val="visible"/>
                                      </p:to>
                                    </p:set>
                                    <p:animEffect transition="in" filter="fade">
                                      <p:cBhvr>
                                        <p:cTn id="72" dur="500"/>
                                        <p:tgtEl>
                                          <p:spTgt spid="12">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11">
                                            <p:txEl>
                                              <p:pRg st="6" end="6"/>
                                            </p:txEl>
                                          </p:spTgt>
                                        </p:tgtEl>
                                        <p:attrNameLst>
                                          <p:attrName>style.visibility</p:attrName>
                                        </p:attrNameLst>
                                      </p:cBhvr>
                                      <p:to>
                                        <p:strVal val="visible"/>
                                      </p:to>
                                    </p:set>
                                    <p:animEffect transition="in" filter="fade">
                                      <p:cBhvr>
                                        <p:cTn id="77" dur="500"/>
                                        <p:tgtEl>
                                          <p:spTgt spid="11">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2">
                                            <p:txEl>
                                              <p:pRg st="6" end="6"/>
                                            </p:txEl>
                                          </p:spTgt>
                                        </p:tgtEl>
                                        <p:attrNameLst>
                                          <p:attrName>style.visibility</p:attrName>
                                        </p:attrNameLst>
                                      </p:cBhvr>
                                      <p:to>
                                        <p:strVal val="visible"/>
                                      </p:to>
                                    </p:set>
                                    <p:animEffect transition="in" filter="fade">
                                      <p:cBhvr>
                                        <p:cTn id="82"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AT" dirty="0" err="1"/>
              <a:t>Semantics</a:t>
            </a:r>
            <a:endParaRPr lang="en-US" dirty="0"/>
          </a:p>
        </p:txBody>
      </p:sp>
      <p:sp>
        <p:nvSpPr>
          <p:cNvPr id="7" name="Inhaltsplatzhalter 6"/>
          <p:cNvSpPr>
            <a:spLocks noGrp="1"/>
          </p:cNvSpPr>
          <p:nvPr>
            <p:ph idx="1"/>
          </p:nvPr>
        </p:nvSpPr>
        <p:spPr>
          <a:xfrm>
            <a:off x="467544" y="1844824"/>
            <a:ext cx="8229600" cy="1152128"/>
          </a:xfrm>
        </p:spPr>
        <p:txBody>
          <a:bodyPr>
            <a:normAutofit/>
          </a:bodyPr>
          <a:lstStyle/>
          <a:p>
            <a:pPr marL="0" indent="0">
              <a:buNone/>
            </a:pPr>
            <a:r>
              <a:rPr lang="en-US" sz="2400" dirty="0"/>
              <a:t>Semantics is the process that connects the signs (or groups of signs) to real things.</a:t>
            </a:r>
          </a:p>
          <a:p>
            <a:endParaRPr lang="en-US" sz="2400" dirty="0"/>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11</a:t>
            </a:fld>
            <a:endParaRPr lang="de-DE" dirty="0"/>
          </a:p>
        </p:txBody>
      </p:sp>
      <p:pic>
        <p:nvPicPr>
          <p:cNvPr id="9" name="Grafik 4">
            <a:extLst>
              <a:ext uri="{FF2B5EF4-FFF2-40B4-BE49-F238E27FC236}">
                <a16:creationId xmlns:a16="http://schemas.microsoft.com/office/drawing/2014/main" id="{F991F097-40DE-0644-A5A0-27C8331C6C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54261" y="2780928"/>
            <a:ext cx="4422195" cy="3303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Inhaltsplatzhalter 6">
            <a:extLst>
              <a:ext uri="{FF2B5EF4-FFF2-40B4-BE49-F238E27FC236}">
                <a16:creationId xmlns:a16="http://schemas.microsoft.com/office/drawing/2014/main" id="{AA02CD2F-E739-2648-B0F2-B1E52A156E10}"/>
              </a:ext>
            </a:extLst>
          </p:cNvPr>
          <p:cNvSpPr txBox="1">
            <a:spLocks/>
          </p:cNvSpPr>
          <p:nvPr/>
        </p:nvSpPr>
        <p:spPr>
          <a:xfrm>
            <a:off x="452068" y="3861049"/>
            <a:ext cx="3075816" cy="648000"/>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Wingdings" panose="05000000000000000000" pitchFamily="2" charset="2"/>
              <a:buNone/>
            </a:pPr>
            <a:r>
              <a:rPr lang="en-US" sz="2400" dirty="0">
                <a:solidFill>
                  <a:srgbClr val="C00000"/>
                </a:solidFill>
              </a:rPr>
              <a:t>the big cat sleeps</a:t>
            </a:r>
          </a:p>
          <a:p>
            <a:endParaRPr lang="en-US" sz="2400" dirty="0"/>
          </a:p>
        </p:txBody>
      </p:sp>
      <p:cxnSp>
        <p:nvCxnSpPr>
          <p:cNvPr id="11" name="Gerade Verbindung mit Pfeil 10">
            <a:extLst>
              <a:ext uri="{FF2B5EF4-FFF2-40B4-BE49-F238E27FC236}">
                <a16:creationId xmlns:a16="http://schemas.microsoft.com/office/drawing/2014/main" id="{C48A5419-E4B8-F641-8A95-AE3C1EB17C7A}"/>
              </a:ext>
            </a:extLst>
          </p:cNvPr>
          <p:cNvCxnSpPr>
            <a:cxnSpLocks/>
          </p:cNvCxnSpPr>
          <p:nvPr/>
        </p:nvCxnSpPr>
        <p:spPr>
          <a:xfrm>
            <a:off x="2951820" y="4113076"/>
            <a:ext cx="126014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echteckige Legende 11">
            <a:extLst>
              <a:ext uri="{FF2B5EF4-FFF2-40B4-BE49-F238E27FC236}">
                <a16:creationId xmlns:a16="http://schemas.microsoft.com/office/drawing/2014/main" id="{EF5EFD5F-2AE5-7544-AD27-840AF7EA7BC6}"/>
              </a:ext>
            </a:extLst>
          </p:cNvPr>
          <p:cNvSpPr/>
          <p:nvPr/>
        </p:nvSpPr>
        <p:spPr>
          <a:xfrm>
            <a:off x="2213738" y="4588684"/>
            <a:ext cx="1476164" cy="432048"/>
          </a:xfrm>
          <a:prstGeom prst="wedgeRectCallout">
            <a:avLst>
              <a:gd name="adj1" fmla="val 45383"/>
              <a:gd name="adj2" fmla="val -153638"/>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7030A0"/>
                </a:solidFill>
              </a:rPr>
              <a:t>semantics</a:t>
            </a:r>
          </a:p>
        </p:txBody>
      </p:sp>
    </p:spTree>
    <p:extLst>
      <p:ext uri="{BB962C8B-B14F-4D97-AF65-F5344CB8AC3E}">
        <p14:creationId xmlns:p14="http://schemas.microsoft.com/office/powerpoint/2010/main" val="238471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0" grpId="0"/>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AT" dirty="0" err="1"/>
              <a:t>Semantics</a:t>
            </a:r>
            <a:endParaRPr lang="en-US" dirty="0"/>
          </a:p>
        </p:txBody>
      </p:sp>
      <p:sp>
        <p:nvSpPr>
          <p:cNvPr id="7" name="Inhaltsplatzhalter 6"/>
          <p:cNvSpPr>
            <a:spLocks noGrp="1"/>
          </p:cNvSpPr>
          <p:nvPr>
            <p:ph idx="1"/>
          </p:nvPr>
        </p:nvSpPr>
        <p:spPr>
          <a:xfrm>
            <a:off x="467544" y="1844823"/>
            <a:ext cx="8229600" cy="4644517"/>
          </a:xfrm>
        </p:spPr>
        <p:txBody>
          <a:bodyPr>
            <a:normAutofit lnSpcReduction="10000"/>
          </a:bodyPr>
          <a:lstStyle/>
          <a:p>
            <a:r>
              <a:rPr lang="en-US" sz="2400" dirty="0"/>
              <a:t>Semantics describes the relationship of signs or groups of signs to reality. </a:t>
            </a:r>
          </a:p>
          <a:p>
            <a:r>
              <a:rPr lang="en-US" sz="2400" dirty="0"/>
              <a:t>Semantics investigates whether linguistic expressions are true, false or without meaning.</a:t>
            </a:r>
          </a:p>
          <a:p>
            <a:pPr marL="357188" lvl="1" indent="0">
              <a:buNone/>
            </a:pPr>
            <a:r>
              <a:rPr lang="en-US" sz="2200" dirty="0">
                <a:solidFill>
                  <a:srgbClr val="C00000"/>
                </a:solidFill>
              </a:rPr>
              <a:t>the big cat sleeps</a:t>
            </a:r>
          </a:p>
          <a:p>
            <a:pPr lvl="2"/>
            <a:r>
              <a:rPr lang="en-US" sz="2200" dirty="0"/>
              <a:t>can be true or false</a:t>
            </a:r>
          </a:p>
          <a:p>
            <a:r>
              <a:rPr lang="en-US" sz="2400" dirty="0"/>
              <a:t>Semantics can only assign meaning to syntactically correct collections of signs</a:t>
            </a:r>
          </a:p>
          <a:p>
            <a:pPr marL="357188" lvl="1" indent="0">
              <a:buNone/>
            </a:pPr>
            <a:r>
              <a:rPr lang="en-US" sz="2200" dirty="0">
                <a:solidFill>
                  <a:srgbClr val="C00000"/>
                </a:solidFill>
              </a:rPr>
              <a:t>plays sleeps a </a:t>
            </a:r>
            <a:r>
              <a:rPr lang="en-US" sz="2200">
                <a:solidFill>
                  <a:srgbClr val="C00000"/>
                </a:solidFill>
              </a:rPr>
              <a:t>the guitar </a:t>
            </a:r>
            <a:r>
              <a:rPr lang="en-US" sz="2200" dirty="0">
                <a:solidFill>
                  <a:srgbClr val="C00000"/>
                </a:solidFill>
              </a:rPr>
              <a:t>big</a:t>
            </a:r>
          </a:p>
          <a:p>
            <a:pPr lvl="2"/>
            <a:r>
              <a:rPr lang="en-US" sz="2200" dirty="0"/>
              <a:t>has no meaning</a:t>
            </a:r>
            <a:endParaRPr lang="en-US" sz="2200" dirty="0">
              <a:solidFill>
                <a:srgbClr val="C00000"/>
              </a:solidFill>
            </a:endParaRPr>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12</a:t>
            </a:fld>
            <a:endParaRPr lang="de-DE" dirty="0"/>
          </a:p>
        </p:txBody>
      </p:sp>
    </p:spTree>
    <p:extLst>
      <p:ext uri="{BB962C8B-B14F-4D97-AF65-F5344CB8AC3E}">
        <p14:creationId xmlns:p14="http://schemas.microsoft.com/office/powerpoint/2010/main" val="173424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AT" dirty="0"/>
              <a:t>Pragmatik</a:t>
            </a:r>
            <a:endParaRPr lang="en-US" dirty="0"/>
          </a:p>
        </p:txBody>
      </p:sp>
      <p:sp>
        <p:nvSpPr>
          <p:cNvPr id="7" name="Inhaltsplatzhalter 6"/>
          <p:cNvSpPr>
            <a:spLocks noGrp="1"/>
          </p:cNvSpPr>
          <p:nvPr>
            <p:ph idx="1"/>
          </p:nvPr>
        </p:nvSpPr>
        <p:spPr>
          <a:xfrm>
            <a:off x="467544" y="1844824"/>
            <a:ext cx="8229600" cy="4176464"/>
          </a:xfrm>
        </p:spPr>
        <p:txBody>
          <a:bodyPr>
            <a:normAutofit/>
          </a:bodyPr>
          <a:lstStyle/>
          <a:p>
            <a:r>
              <a:rPr lang="en-US" sz="2400" dirty="0"/>
              <a:t>Pragmatics studies the relationship of language to the speaker and the addressee.</a:t>
            </a:r>
          </a:p>
          <a:p>
            <a:r>
              <a:rPr lang="en-US" sz="2400" dirty="0"/>
              <a:t>The interpretation of signs often differs between different listeners of the same message. But it also often differs between sender and receiver.</a:t>
            </a:r>
          </a:p>
          <a:p>
            <a:r>
              <a:rPr lang="en-US" sz="2400" dirty="0"/>
              <a:t>Semantics is about what the signs really mean.</a:t>
            </a:r>
          </a:p>
          <a:p>
            <a:r>
              <a:rPr lang="en-US" sz="2400" dirty="0"/>
              <a:t>Pragmatics is about how the sender, or the receiver of a message understands it.</a:t>
            </a:r>
          </a:p>
          <a:p>
            <a:endParaRPr lang="en-US" sz="2400" dirty="0"/>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13</a:t>
            </a:fld>
            <a:endParaRPr lang="de-DE" dirty="0"/>
          </a:p>
        </p:txBody>
      </p:sp>
    </p:spTree>
    <p:extLst>
      <p:ext uri="{BB962C8B-B14F-4D97-AF65-F5344CB8AC3E}">
        <p14:creationId xmlns:p14="http://schemas.microsoft.com/office/powerpoint/2010/main" val="417227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AT" dirty="0" err="1"/>
              <a:t>Pragmatics</a:t>
            </a:r>
            <a:endParaRPr lang="en-US" dirty="0"/>
          </a:p>
        </p:txBody>
      </p:sp>
      <p:sp>
        <p:nvSpPr>
          <p:cNvPr id="7" name="Inhaltsplatzhalter 6"/>
          <p:cNvSpPr>
            <a:spLocks noGrp="1"/>
          </p:cNvSpPr>
          <p:nvPr>
            <p:ph idx="1"/>
          </p:nvPr>
        </p:nvSpPr>
        <p:spPr>
          <a:xfrm>
            <a:off x="467544" y="1844824"/>
            <a:ext cx="8229600" cy="4511526"/>
          </a:xfrm>
        </p:spPr>
        <p:txBody>
          <a:bodyPr>
            <a:normAutofit/>
          </a:bodyPr>
          <a:lstStyle/>
          <a:p>
            <a:r>
              <a:rPr lang="en-US" sz="2400" dirty="0"/>
              <a:t>The same sign can be interpreted by different interpreters in different ways</a:t>
            </a:r>
          </a:p>
          <a:p>
            <a:endParaRPr lang="en-US" sz="2400" dirty="0"/>
          </a:p>
          <a:p>
            <a:endParaRPr lang="en-US" sz="2400" dirty="0"/>
          </a:p>
          <a:p>
            <a:endParaRPr lang="en-US" sz="2400" dirty="0"/>
          </a:p>
          <a:p>
            <a:endParaRPr lang="en-US" sz="2400" dirty="0"/>
          </a:p>
          <a:p>
            <a:r>
              <a:rPr lang="en-US" sz="2400" dirty="0"/>
              <a:t>For divers under water</a:t>
            </a:r>
            <a:br>
              <a:rPr lang="en-US" sz="2400" dirty="0"/>
            </a:br>
            <a:r>
              <a:rPr lang="en-US" sz="2400" dirty="0"/>
              <a:t>“everything is ok”</a:t>
            </a:r>
          </a:p>
          <a:p>
            <a:r>
              <a:rPr lang="en-US" sz="2400" dirty="0"/>
              <a:t>Some people see in it a human anus</a:t>
            </a:r>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14</a:t>
            </a:fld>
            <a:endParaRPr lang="de-DE" dirty="0"/>
          </a:p>
        </p:txBody>
      </p:sp>
      <p:pic>
        <p:nvPicPr>
          <p:cNvPr id="9" name="Picture 4" descr="Anti Defamation League says &amp;#39;OK&amp;#39; hand sign not a white supremacist hate  symbol | The Independent | The Independent">
            <a:extLst>
              <a:ext uri="{FF2B5EF4-FFF2-40B4-BE49-F238E27FC236}">
                <a16:creationId xmlns:a16="http://schemas.microsoft.com/office/drawing/2014/main" id="{6F822D3F-DF4B-F646-B3C0-FC858EC2E9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471" y="2659604"/>
            <a:ext cx="3059833" cy="22948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Anti Defamation League says &amp;#39;OK&amp;#39; hand sign not a white supremacist hate  symbol | The Independent | The Independent">
            <a:extLst>
              <a:ext uri="{FF2B5EF4-FFF2-40B4-BE49-F238E27FC236}">
                <a16:creationId xmlns:a16="http://schemas.microsoft.com/office/drawing/2014/main" id="{F7456F03-5D45-A94D-95E2-62B191CA376A}"/>
              </a:ext>
            </a:extLst>
          </p:cNvPr>
          <p:cNvPicPr>
            <a:picLocks noChangeAspect="1" noChangeArrowheads="1"/>
          </p:cNvPicPr>
          <p:nvPr/>
        </p:nvPicPr>
        <p:blipFill>
          <a:blip r:embed="rId2">
            <a:alphaModFix amt="73000"/>
            <a:extLst>
              <a:ext uri="{28A0092B-C50C-407E-A947-70E740481C1C}">
                <a14:useLocalDpi xmlns:a14="http://schemas.microsoft.com/office/drawing/2010/main" val="0"/>
              </a:ext>
            </a:extLst>
          </a:blip>
          <a:srcRect/>
          <a:stretch>
            <a:fillRect/>
          </a:stretch>
        </p:blipFill>
        <p:spPr bwMode="auto">
          <a:xfrm>
            <a:off x="4554128" y="2659604"/>
            <a:ext cx="3059833" cy="2294875"/>
          </a:xfrm>
          <a:prstGeom prst="rect">
            <a:avLst/>
          </a:prstGeom>
          <a:noFill/>
          <a:extLst>
            <a:ext uri="{909E8E84-426E-40DD-AFC4-6F175D3DCCD1}">
              <a14:hiddenFill xmlns:a14="http://schemas.microsoft.com/office/drawing/2010/main">
                <a:solidFill>
                  <a:srgbClr val="FFFFFF"/>
                </a:solidFill>
              </a14:hiddenFill>
            </a:ext>
          </a:extLst>
        </p:spPr>
      </p:pic>
      <p:cxnSp>
        <p:nvCxnSpPr>
          <p:cNvPr id="3" name="Gerade Verbindung 2">
            <a:extLst>
              <a:ext uri="{FF2B5EF4-FFF2-40B4-BE49-F238E27FC236}">
                <a16:creationId xmlns:a16="http://schemas.microsoft.com/office/drawing/2014/main" id="{2DC34D84-FBCA-8145-98B5-47E021CB1706}"/>
              </a:ext>
            </a:extLst>
          </p:cNvPr>
          <p:cNvCxnSpPr>
            <a:cxnSpLocks/>
          </p:cNvCxnSpPr>
          <p:nvPr/>
        </p:nvCxnSpPr>
        <p:spPr>
          <a:xfrm>
            <a:off x="5309780" y="3343681"/>
            <a:ext cx="360040" cy="54006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11">
            <a:extLst>
              <a:ext uri="{FF2B5EF4-FFF2-40B4-BE49-F238E27FC236}">
                <a16:creationId xmlns:a16="http://schemas.microsoft.com/office/drawing/2014/main" id="{2496C792-09AD-3C46-AC2C-EB950A3E3DC6}"/>
              </a:ext>
            </a:extLst>
          </p:cNvPr>
          <p:cNvCxnSpPr>
            <a:cxnSpLocks/>
          </p:cNvCxnSpPr>
          <p:nvPr/>
        </p:nvCxnSpPr>
        <p:spPr>
          <a:xfrm flipH="1">
            <a:off x="5921848" y="2839625"/>
            <a:ext cx="114332" cy="90216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15">
            <a:extLst>
              <a:ext uri="{FF2B5EF4-FFF2-40B4-BE49-F238E27FC236}">
                <a16:creationId xmlns:a16="http://schemas.microsoft.com/office/drawing/2014/main" id="{6482AAC0-DFEB-A34A-8312-5299F2E5222D}"/>
              </a:ext>
            </a:extLst>
          </p:cNvPr>
          <p:cNvCxnSpPr>
            <a:cxnSpLocks/>
          </p:cNvCxnSpPr>
          <p:nvPr/>
        </p:nvCxnSpPr>
        <p:spPr>
          <a:xfrm>
            <a:off x="5633816" y="3055649"/>
            <a:ext cx="288032" cy="68614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18">
            <a:extLst>
              <a:ext uri="{FF2B5EF4-FFF2-40B4-BE49-F238E27FC236}">
                <a16:creationId xmlns:a16="http://schemas.microsoft.com/office/drawing/2014/main" id="{B36BB964-C004-5A40-885F-CEC9EDA71323}"/>
              </a:ext>
            </a:extLst>
          </p:cNvPr>
          <p:cNvCxnSpPr>
            <a:cxnSpLocks/>
          </p:cNvCxnSpPr>
          <p:nvPr/>
        </p:nvCxnSpPr>
        <p:spPr>
          <a:xfrm>
            <a:off x="5633816" y="3055649"/>
            <a:ext cx="36004" cy="8280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 Verbindung 21">
            <a:extLst>
              <a:ext uri="{FF2B5EF4-FFF2-40B4-BE49-F238E27FC236}">
                <a16:creationId xmlns:a16="http://schemas.microsoft.com/office/drawing/2014/main" id="{0AFCB3A2-7FE9-9E49-98FA-F19A8A3C5860}"/>
              </a:ext>
            </a:extLst>
          </p:cNvPr>
          <p:cNvCxnSpPr>
            <a:cxnSpLocks/>
          </p:cNvCxnSpPr>
          <p:nvPr/>
        </p:nvCxnSpPr>
        <p:spPr>
          <a:xfrm>
            <a:off x="6150446" y="3719508"/>
            <a:ext cx="23430" cy="9618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ing 22">
            <a:extLst>
              <a:ext uri="{FF2B5EF4-FFF2-40B4-BE49-F238E27FC236}">
                <a16:creationId xmlns:a16="http://schemas.microsoft.com/office/drawing/2014/main" id="{69C9B295-C08F-8448-A61D-B75673B9BF29}"/>
              </a:ext>
            </a:extLst>
          </p:cNvPr>
          <p:cNvSpPr/>
          <p:nvPr/>
        </p:nvSpPr>
        <p:spPr>
          <a:xfrm>
            <a:off x="6147872" y="3723761"/>
            <a:ext cx="601636" cy="601636"/>
          </a:xfrm>
          <a:prstGeom prst="donut">
            <a:avLst>
              <a:gd name="adj" fmla="val 1731"/>
            </a:avLst>
          </a:prstGeom>
          <a:solidFill>
            <a:srgbClr val="00509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Inhaltsplatzhalter 6">
            <a:extLst>
              <a:ext uri="{FF2B5EF4-FFF2-40B4-BE49-F238E27FC236}">
                <a16:creationId xmlns:a16="http://schemas.microsoft.com/office/drawing/2014/main" id="{C7211511-AA92-DA4A-8254-EC7A22388341}"/>
              </a:ext>
            </a:extLst>
          </p:cNvPr>
          <p:cNvSpPr txBox="1">
            <a:spLocks/>
          </p:cNvSpPr>
          <p:nvPr/>
        </p:nvSpPr>
        <p:spPr>
          <a:xfrm>
            <a:off x="4762876" y="4915300"/>
            <a:ext cx="4377224" cy="1243206"/>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For racists:</a:t>
            </a:r>
            <a:br>
              <a:rPr lang="en-US" sz="2400" dirty="0"/>
            </a:br>
            <a:r>
              <a:rPr lang="en-US" sz="2400" dirty="0"/>
              <a:t>“white power”</a:t>
            </a:r>
          </a:p>
        </p:txBody>
      </p:sp>
    </p:spTree>
    <p:extLst>
      <p:ext uri="{BB962C8B-B14F-4D97-AF65-F5344CB8AC3E}">
        <p14:creationId xmlns:p14="http://schemas.microsoft.com/office/powerpoint/2010/main" val="9002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fade">
                                      <p:cBhvr>
                                        <p:cTn id="17" dur="500"/>
                                        <p:tgtEl>
                                          <p:spTgt spid="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par>
                                <p:cTn id="31" presetID="10"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par>
                                <p:cTn id="40" presetID="10" presetClass="entr" presetSubtype="0"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500"/>
                                        <p:tgtEl>
                                          <p:spTgt spid="2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AT" dirty="0" err="1"/>
              <a:t>Pragmatics</a:t>
            </a:r>
            <a:endParaRPr lang="en-US" dirty="0"/>
          </a:p>
        </p:txBody>
      </p:sp>
      <p:sp>
        <p:nvSpPr>
          <p:cNvPr id="7" name="Inhaltsplatzhalter 6"/>
          <p:cNvSpPr>
            <a:spLocks noGrp="1"/>
          </p:cNvSpPr>
          <p:nvPr>
            <p:ph idx="1"/>
          </p:nvPr>
        </p:nvSpPr>
        <p:spPr>
          <a:xfrm>
            <a:off x="467544" y="1844824"/>
            <a:ext cx="8229600" cy="4644516"/>
          </a:xfrm>
        </p:spPr>
        <p:txBody>
          <a:bodyPr>
            <a:normAutofit lnSpcReduction="10000"/>
          </a:bodyPr>
          <a:lstStyle/>
          <a:p>
            <a:r>
              <a:rPr lang="en-US" sz="2400" dirty="0"/>
              <a:t>Correct piece of code in C programming language:</a:t>
            </a:r>
          </a:p>
          <a:p>
            <a:pPr marL="533400" lvl="2" indent="0">
              <a:lnSpc>
                <a:spcPct val="100000"/>
              </a:lnSpc>
              <a:spcBef>
                <a:spcPts val="0"/>
              </a:spcBef>
              <a:spcAft>
                <a:spcPts val="0"/>
              </a:spcAft>
              <a:buNone/>
            </a:pP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a = 2</a:t>
            </a:r>
          </a:p>
          <a:p>
            <a:pPr marL="533400" lvl="2" indent="0">
              <a:lnSpc>
                <a:spcPct val="100000"/>
              </a:lnSpc>
              <a:spcBef>
                <a:spcPts val="0"/>
              </a:spcBef>
              <a:spcAft>
                <a:spcPts val="0"/>
              </a:spcAft>
              <a:buNone/>
            </a:pP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b = 5</a:t>
            </a:r>
          </a:p>
          <a:p>
            <a:pPr marL="533400" lvl="2" indent="0">
              <a:lnSpc>
                <a:spcPct val="100000"/>
              </a:lnSpc>
              <a:spcBef>
                <a:spcPts val="0"/>
              </a:spcBef>
              <a:spcAft>
                <a:spcPts val="0"/>
              </a:spcAft>
              <a:buNone/>
            </a:pP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c = a+++b</a:t>
            </a:r>
          </a:p>
          <a:p>
            <a:pPr marL="533400" lvl="2" indent="0">
              <a:lnSpc>
                <a:spcPct val="100000"/>
              </a:lnSpc>
              <a:spcBef>
                <a:spcPts val="0"/>
              </a:spcBef>
              <a:spcAft>
                <a:spcPts val="0"/>
              </a:spcAft>
              <a:buNone/>
            </a:pPr>
            <a:r>
              <a:rPr lang="en-US" sz="1600" dirty="0" err="1">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printf</a:t>
            </a: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("a=%</a:t>
            </a:r>
            <a:r>
              <a:rPr lang="en-US" sz="1600" dirty="0" err="1">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i</a:t>
            </a: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 b=%</a:t>
            </a:r>
            <a:r>
              <a:rPr lang="en-US" sz="1600" dirty="0" err="1">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i</a:t>
            </a: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 c=%</a:t>
            </a:r>
            <a:r>
              <a:rPr lang="en-US" sz="1600" dirty="0" err="1">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i</a:t>
            </a: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a:t>
            </a:r>
            <a:r>
              <a:rPr lang="en-US" sz="1600" dirty="0" err="1">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a,b,c</a:t>
            </a: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a:t>
            </a:r>
          </a:p>
          <a:p>
            <a:r>
              <a:rPr lang="en-US" sz="2400" dirty="0"/>
              <a:t>The 3</a:t>
            </a:r>
            <a:r>
              <a:rPr lang="en-US" sz="2400" baseline="30000" dirty="0"/>
              <a:t>rd</a:t>
            </a:r>
            <a:r>
              <a:rPr lang="en-US" sz="2400" dirty="0"/>
              <a:t> line can be interpreted in two different ways</a:t>
            </a:r>
          </a:p>
          <a:p>
            <a:pPr marL="819150" lvl="2" indent="-285750">
              <a:lnSpc>
                <a:spcPct val="100000"/>
              </a:lnSpc>
              <a:spcBef>
                <a:spcPts val="0"/>
              </a:spcBef>
              <a:spcAft>
                <a:spcPts val="0"/>
              </a:spcAft>
            </a:pP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c = a++ + b</a:t>
            </a:r>
          </a:p>
          <a:p>
            <a:pPr marL="803275" lvl="2" indent="0">
              <a:buNone/>
            </a:pPr>
            <a:r>
              <a:rPr lang="en-US" sz="2200" dirty="0"/>
              <a:t>first calculate the sum of </a:t>
            </a:r>
            <a:r>
              <a:rPr lang="en-US" sz="22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a</a:t>
            </a:r>
            <a:r>
              <a:rPr lang="en-US" sz="2200" dirty="0"/>
              <a:t> and </a:t>
            </a:r>
            <a:r>
              <a:rPr lang="en-US" sz="22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b</a:t>
            </a:r>
            <a:r>
              <a:rPr lang="en-US" sz="2200" dirty="0"/>
              <a:t>, assign it to </a:t>
            </a:r>
            <a:r>
              <a:rPr lang="en-US" sz="22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c</a:t>
            </a:r>
            <a:br>
              <a:rPr lang="en-US" sz="2200" dirty="0"/>
            </a:br>
            <a:r>
              <a:rPr lang="en-US" sz="2200" dirty="0"/>
              <a:t>then increment </a:t>
            </a:r>
            <a:r>
              <a:rPr lang="en-US" sz="22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a</a:t>
            </a:r>
            <a:r>
              <a:rPr lang="en-US" sz="2200" dirty="0"/>
              <a:t> by 1 (“post-increment”) </a:t>
            </a:r>
            <a:br>
              <a:rPr lang="en-US" sz="2200" dirty="0"/>
            </a:br>
            <a:r>
              <a:rPr lang="en-US" sz="2200" dirty="0"/>
              <a:t>output:  </a:t>
            </a: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a=3, b=5, c=7</a:t>
            </a:r>
          </a:p>
          <a:p>
            <a:pPr marL="819150" lvl="2" indent="-285750">
              <a:lnSpc>
                <a:spcPct val="100000"/>
              </a:lnSpc>
              <a:spcBef>
                <a:spcPts val="0"/>
              </a:spcBef>
              <a:spcAft>
                <a:spcPts val="0"/>
              </a:spcAft>
            </a:pP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c = a + ++b</a:t>
            </a:r>
          </a:p>
          <a:p>
            <a:pPr marL="803275" lvl="2" indent="0">
              <a:buNone/>
            </a:pPr>
            <a:r>
              <a:rPr lang="en-US" sz="2200" dirty="0"/>
              <a:t>first increment </a:t>
            </a:r>
            <a:r>
              <a:rPr lang="en-US" sz="22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b</a:t>
            </a:r>
            <a:r>
              <a:rPr lang="en-US" sz="2200" dirty="0"/>
              <a:t> by 1 (“pre-increment”)</a:t>
            </a:r>
            <a:br>
              <a:rPr lang="en-US" sz="2200" dirty="0"/>
            </a:br>
            <a:r>
              <a:rPr lang="en-US" sz="2200" dirty="0"/>
              <a:t>then calculate the sum of </a:t>
            </a:r>
            <a:r>
              <a:rPr lang="en-US" sz="22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a</a:t>
            </a:r>
            <a:r>
              <a:rPr lang="en-US" sz="2200" dirty="0"/>
              <a:t> and </a:t>
            </a:r>
            <a:r>
              <a:rPr lang="en-US" sz="22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b</a:t>
            </a:r>
            <a:r>
              <a:rPr lang="en-US" sz="2200" dirty="0"/>
              <a:t> and assign it to </a:t>
            </a:r>
            <a:r>
              <a:rPr lang="en-US" sz="22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c</a:t>
            </a:r>
            <a:r>
              <a:rPr lang="en-US" sz="2200" dirty="0"/>
              <a:t> </a:t>
            </a:r>
            <a:br>
              <a:rPr lang="en-US" sz="2200" dirty="0"/>
            </a:br>
            <a:r>
              <a:rPr lang="en-US" sz="2200" dirty="0"/>
              <a:t>output:  </a:t>
            </a:r>
            <a:r>
              <a:rPr lang="en-US" sz="1600" dirty="0">
                <a:solidFill>
                  <a:schemeClr val="accent6">
                    <a:lumMod val="50000"/>
                  </a:schemeClr>
                </a:solidFill>
                <a:latin typeface="Menlo" panose="020B0609030804020204" pitchFamily="49" charset="0"/>
                <a:ea typeface="Menlo" panose="020B0609030804020204" pitchFamily="49" charset="0"/>
                <a:cs typeface="Menlo" panose="020B0609030804020204" pitchFamily="49" charset="0"/>
              </a:rPr>
              <a:t>a=2, b=6, c=8</a:t>
            </a:r>
            <a:endParaRPr lang="en-US" sz="1600" dirty="0"/>
          </a:p>
          <a:p>
            <a:pPr marL="803275" lvl="2" indent="0">
              <a:buNone/>
            </a:pPr>
            <a:endParaRPr lang="en-US" sz="1600" dirty="0"/>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15</a:t>
            </a:fld>
            <a:endParaRPr lang="de-DE" dirty="0"/>
          </a:p>
        </p:txBody>
      </p:sp>
    </p:spTree>
    <p:extLst>
      <p:ext uri="{BB962C8B-B14F-4D97-AF65-F5344CB8AC3E}">
        <p14:creationId xmlns:p14="http://schemas.microsoft.com/office/powerpoint/2010/main" val="245141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fade">
                                      <p:cBhvr>
                                        <p:cTn id="26" dur="500"/>
                                        <p:tgtEl>
                                          <p:spTgt spid="7">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500"/>
                                        <p:tgtEl>
                                          <p:spTgt spid="7">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
                                            <p:txEl>
                                              <p:pRg st="8" end="8"/>
                                            </p:txEl>
                                          </p:spTgt>
                                        </p:tgtEl>
                                        <p:attrNameLst>
                                          <p:attrName>style.visibility</p:attrName>
                                        </p:attrNameLst>
                                      </p:cBhvr>
                                      <p:to>
                                        <p:strVal val="visible"/>
                                      </p:to>
                                    </p:set>
                                    <p:animEffect transition="in" filter="fade">
                                      <p:cBhvr>
                                        <p:cTn id="36" dur="500"/>
                                        <p:tgtEl>
                                          <p:spTgt spid="7">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animEffect transition="in" filter="fade">
                                      <p:cBhvr>
                                        <p:cTn id="41" dur="500"/>
                                        <p:tgtEl>
                                          <p:spTgt spid="7">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7">
                                            <p:txEl>
                                              <p:pRg st="9" end="9"/>
                                            </p:txEl>
                                          </p:spTgt>
                                        </p:tgtEl>
                                        <p:attrNameLst>
                                          <p:attrName>style.visibility</p:attrName>
                                        </p:attrNameLst>
                                      </p:cBhvr>
                                      <p:to>
                                        <p:strVal val="visible"/>
                                      </p:to>
                                    </p:set>
                                    <p:animEffect transition="in" filter="fade">
                                      <p:cBhvr>
                                        <p:cTn id="46"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AT" dirty="0" err="1"/>
              <a:t>Pragmatics</a:t>
            </a:r>
            <a:endParaRPr lang="en-US" dirty="0"/>
          </a:p>
        </p:txBody>
      </p:sp>
      <p:sp>
        <p:nvSpPr>
          <p:cNvPr id="7" name="Inhaltsplatzhalter 6"/>
          <p:cNvSpPr>
            <a:spLocks noGrp="1"/>
          </p:cNvSpPr>
          <p:nvPr>
            <p:ph idx="1"/>
          </p:nvPr>
        </p:nvSpPr>
        <p:spPr>
          <a:xfrm>
            <a:off x="467544" y="1844824"/>
            <a:ext cx="8229600" cy="4176464"/>
          </a:xfrm>
        </p:spPr>
        <p:txBody>
          <a:bodyPr>
            <a:normAutofit/>
          </a:bodyPr>
          <a:lstStyle/>
          <a:p>
            <a:r>
              <a:rPr lang="en-US" sz="2400" dirty="0"/>
              <a:t>In computer science, attempts are almost always made to keep the influence of pragmatics, i.e., the scope for interpretation, to a minimum and, if possible, to avoid it completely.</a:t>
            </a:r>
          </a:p>
          <a:p>
            <a:endParaRPr lang="en-US" sz="2400" dirty="0"/>
          </a:p>
          <a:p>
            <a:r>
              <a:rPr lang="en-US" sz="2400" dirty="0"/>
              <a:t>Pragmatics will not be a topic for the rest of this course.</a:t>
            </a:r>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16</a:t>
            </a:fld>
            <a:endParaRPr lang="de-DE" dirty="0"/>
          </a:p>
        </p:txBody>
      </p:sp>
    </p:spTree>
    <p:extLst>
      <p:ext uri="{BB962C8B-B14F-4D97-AF65-F5344CB8AC3E}">
        <p14:creationId xmlns:p14="http://schemas.microsoft.com/office/powerpoint/2010/main" val="95885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AT" dirty="0"/>
              <a:t>Syntax vs. </a:t>
            </a:r>
            <a:r>
              <a:rPr lang="de-AT" dirty="0" err="1"/>
              <a:t>Semantics</a:t>
            </a:r>
            <a:endParaRPr lang="en-US" dirty="0"/>
          </a:p>
        </p:txBody>
      </p:sp>
      <p:sp>
        <p:nvSpPr>
          <p:cNvPr id="7" name="Inhaltsplatzhalter 6"/>
          <p:cNvSpPr>
            <a:spLocks noGrp="1"/>
          </p:cNvSpPr>
          <p:nvPr>
            <p:ph idx="1"/>
          </p:nvPr>
        </p:nvSpPr>
        <p:spPr>
          <a:xfrm>
            <a:off x="467544" y="1844824"/>
            <a:ext cx="8229600" cy="4176464"/>
          </a:xfrm>
        </p:spPr>
        <p:txBody>
          <a:bodyPr>
            <a:normAutofit lnSpcReduction="10000"/>
          </a:bodyPr>
          <a:lstStyle/>
          <a:p>
            <a:r>
              <a:rPr lang="en-US" sz="2400" dirty="0"/>
              <a:t>Be always aware that there is a big difference between syntax, which does not know anything about the meaning of signs, and semantics, which deals with the meaning of signs.</a:t>
            </a:r>
          </a:p>
          <a:p>
            <a:r>
              <a:rPr lang="en-US" sz="2400" dirty="0"/>
              <a:t>The spell checker of your word processor has no idea of the meaning of the words you wrote. It works exclusively on the syntactic level.</a:t>
            </a:r>
          </a:p>
          <a:p>
            <a:r>
              <a:rPr lang="en-US" sz="2400" dirty="0"/>
              <a:t>If in the course you are asked to focus only on the syntax of strings, think of this spell checker, which also completely ignores the meaning of the characters.</a:t>
            </a:r>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17</a:t>
            </a:fld>
            <a:endParaRPr lang="de-DE" dirty="0"/>
          </a:p>
        </p:txBody>
      </p:sp>
    </p:spTree>
    <p:extLst>
      <p:ext uri="{BB962C8B-B14F-4D97-AF65-F5344CB8AC3E}">
        <p14:creationId xmlns:p14="http://schemas.microsoft.com/office/powerpoint/2010/main" val="327887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AT" dirty="0" err="1"/>
              <a:t>Languages</a:t>
            </a:r>
            <a:endParaRPr lang="en-US" dirty="0"/>
          </a:p>
        </p:txBody>
      </p:sp>
      <p:sp>
        <p:nvSpPr>
          <p:cNvPr id="7" name="Inhaltsplatzhalter 6"/>
          <p:cNvSpPr>
            <a:spLocks noGrp="1"/>
          </p:cNvSpPr>
          <p:nvPr>
            <p:ph idx="1"/>
          </p:nvPr>
        </p:nvSpPr>
        <p:spPr>
          <a:xfrm>
            <a:off x="467544" y="1844825"/>
            <a:ext cx="8229600" cy="1296144"/>
          </a:xfrm>
        </p:spPr>
        <p:txBody>
          <a:bodyPr>
            <a:normAutofit/>
          </a:bodyPr>
          <a:lstStyle/>
          <a:p>
            <a:pPr marL="0" indent="0">
              <a:buNone/>
            </a:pPr>
            <a:r>
              <a:rPr lang="en-US" sz="2400" dirty="0"/>
              <a:t>Languages consist of signs which, when linked together, can describe something, and can be understood (interpreted) by someone. </a:t>
            </a:r>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2</a:t>
            </a:fld>
            <a:endParaRPr lang="de-DE" dirty="0"/>
          </a:p>
        </p:txBody>
      </p:sp>
      <p:sp>
        <p:nvSpPr>
          <p:cNvPr id="9" name="Oval 8">
            <a:extLst>
              <a:ext uri="{FF2B5EF4-FFF2-40B4-BE49-F238E27FC236}">
                <a16:creationId xmlns:a16="http://schemas.microsoft.com/office/drawing/2014/main" id="{D30D4FF6-F92E-2C4A-9BB9-65B866AC8F95}"/>
              </a:ext>
            </a:extLst>
          </p:cNvPr>
          <p:cNvSpPr/>
          <p:nvPr/>
        </p:nvSpPr>
        <p:spPr>
          <a:xfrm>
            <a:off x="3897033" y="2920100"/>
            <a:ext cx="914400" cy="914400"/>
          </a:xfrm>
          <a:prstGeom prst="ellipse">
            <a:avLst/>
          </a:prstGeom>
          <a:noFill/>
          <a:ln>
            <a:solidFill>
              <a:srgbClr val="088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hteck 9">
            <a:extLst>
              <a:ext uri="{FF2B5EF4-FFF2-40B4-BE49-F238E27FC236}">
                <a16:creationId xmlns:a16="http://schemas.microsoft.com/office/drawing/2014/main" id="{D304E2E6-677D-A84C-BAF3-17822574639A}"/>
              </a:ext>
            </a:extLst>
          </p:cNvPr>
          <p:cNvSpPr/>
          <p:nvPr/>
        </p:nvSpPr>
        <p:spPr>
          <a:xfrm rot="2700000">
            <a:off x="3892040" y="3629914"/>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feld 10">
            <a:extLst>
              <a:ext uri="{FF2B5EF4-FFF2-40B4-BE49-F238E27FC236}">
                <a16:creationId xmlns:a16="http://schemas.microsoft.com/office/drawing/2014/main" id="{9C152280-FD0D-F648-9830-2DD56AF76883}"/>
              </a:ext>
            </a:extLst>
          </p:cNvPr>
          <p:cNvSpPr txBox="1"/>
          <p:nvPr/>
        </p:nvSpPr>
        <p:spPr>
          <a:xfrm>
            <a:off x="3907018" y="3640987"/>
            <a:ext cx="904415" cy="461665"/>
          </a:xfrm>
          <a:prstGeom prst="rect">
            <a:avLst/>
          </a:prstGeom>
          <a:noFill/>
        </p:spPr>
        <p:txBody>
          <a:bodyPr wrap="none" rtlCol="0">
            <a:spAutoFit/>
          </a:bodyPr>
          <a:lstStyle/>
          <a:p>
            <a:r>
              <a:rPr lang="en-US" sz="2400" dirty="0">
                <a:solidFill>
                  <a:srgbClr val="FF0000"/>
                </a:solidFill>
              </a:rPr>
              <a:t>signs</a:t>
            </a:r>
          </a:p>
        </p:txBody>
      </p:sp>
      <p:cxnSp>
        <p:nvCxnSpPr>
          <p:cNvPr id="12" name="Gerade Verbindung mit Pfeil 11">
            <a:extLst>
              <a:ext uri="{FF2B5EF4-FFF2-40B4-BE49-F238E27FC236}">
                <a16:creationId xmlns:a16="http://schemas.microsoft.com/office/drawing/2014/main" id="{2F8B60E2-7140-6940-9641-7FB59A559FB8}"/>
              </a:ext>
            </a:extLst>
          </p:cNvPr>
          <p:cNvCxnSpPr>
            <a:cxnSpLocks/>
            <a:stCxn id="9" idx="5"/>
          </p:cNvCxnSpPr>
          <p:nvPr/>
        </p:nvCxnSpPr>
        <p:spPr>
          <a:xfrm flipH="1">
            <a:off x="4586281" y="3700589"/>
            <a:ext cx="91241" cy="94709"/>
          </a:xfrm>
          <a:prstGeom prst="straightConnector1">
            <a:avLst/>
          </a:prstGeom>
          <a:ln w="38100">
            <a:solidFill>
              <a:srgbClr val="08813B"/>
            </a:solidFill>
            <a:tailEnd type="triangle"/>
          </a:ln>
        </p:spPr>
        <p:style>
          <a:lnRef idx="1">
            <a:schemeClr val="accent1"/>
          </a:lnRef>
          <a:fillRef idx="0">
            <a:schemeClr val="accent1"/>
          </a:fillRef>
          <a:effectRef idx="0">
            <a:schemeClr val="accent1"/>
          </a:effectRef>
          <a:fontRef idx="minor">
            <a:schemeClr val="tx1"/>
          </a:fontRef>
        </p:style>
      </p:cxnSp>
      <p:sp>
        <p:nvSpPr>
          <p:cNvPr id="13" name="Textfeld 12">
            <a:extLst>
              <a:ext uri="{FF2B5EF4-FFF2-40B4-BE49-F238E27FC236}">
                <a16:creationId xmlns:a16="http://schemas.microsoft.com/office/drawing/2014/main" id="{76A9F03D-8FE2-E84F-AA2A-5BE87D50D7C7}"/>
              </a:ext>
            </a:extLst>
          </p:cNvPr>
          <p:cNvSpPr txBox="1"/>
          <p:nvPr/>
        </p:nvSpPr>
        <p:spPr>
          <a:xfrm>
            <a:off x="2428375" y="5214584"/>
            <a:ext cx="1007007" cy="461665"/>
          </a:xfrm>
          <a:prstGeom prst="rect">
            <a:avLst/>
          </a:prstGeom>
          <a:noFill/>
        </p:spPr>
        <p:txBody>
          <a:bodyPr wrap="none" rtlCol="0">
            <a:spAutoFit/>
          </a:bodyPr>
          <a:lstStyle/>
          <a:p>
            <a:r>
              <a:rPr lang="en-US" sz="2400" dirty="0">
                <a:solidFill>
                  <a:srgbClr val="FF0000"/>
                </a:solidFill>
              </a:rPr>
              <a:t>object</a:t>
            </a:r>
          </a:p>
        </p:txBody>
      </p:sp>
      <p:cxnSp>
        <p:nvCxnSpPr>
          <p:cNvPr id="14" name="Gerade Verbindung mit Pfeil 13">
            <a:extLst>
              <a:ext uri="{FF2B5EF4-FFF2-40B4-BE49-F238E27FC236}">
                <a16:creationId xmlns:a16="http://schemas.microsoft.com/office/drawing/2014/main" id="{63C9013E-CC7C-7942-810C-2AC9D6C1D645}"/>
              </a:ext>
            </a:extLst>
          </p:cNvPr>
          <p:cNvCxnSpPr>
            <a:cxnSpLocks/>
          </p:cNvCxnSpPr>
          <p:nvPr/>
        </p:nvCxnSpPr>
        <p:spPr>
          <a:xfrm flipH="1">
            <a:off x="3157269" y="4088951"/>
            <a:ext cx="808600" cy="1137267"/>
          </a:xfrm>
          <a:prstGeom prst="straightConnector1">
            <a:avLst/>
          </a:prstGeom>
          <a:ln w="38100">
            <a:solidFill>
              <a:srgbClr val="08813B"/>
            </a:solidFill>
            <a:tailEnd type="triangle"/>
          </a:ln>
        </p:spPr>
        <p:style>
          <a:lnRef idx="1">
            <a:schemeClr val="accent1"/>
          </a:lnRef>
          <a:fillRef idx="0">
            <a:schemeClr val="accent1"/>
          </a:fillRef>
          <a:effectRef idx="0">
            <a:schemeClr val="accent1"/>
          </a:effectRef>
          <a:fontRef idx="minor">
            <a:schemeClr val="tx1"/>
          </a:fontRef>
        </p:style>
      </p:cxnSp>
      <p:sp>
        <p:nvSpPr>
          <p:cNvPr id="15" name="Textfeld 14">
            <a:extLst>
              <a:ext uri="{FF2B5EF4-FFF2-40B4-BE49-F238E27FC236}">
                <a16:creationId xmlns:a16="http://schemas.microsoft.com/office/drawing/2014/main" id="{0AF9C610-BDE3-9546-93A9-58CDEB835EA6}"/>
              </a:ext>
            </a:extLst>
          </p:cNvPr>
          <p:cNvSpPr txBox="1"/>
          <p:nvPr/>
        </p:nvSpPr>
        <p:spPr>
          <a:xfrm>
            <a:off x="5066482" y="5214584"/>
            <a:ext cx="1588897" cy="461665"/>
          </a:xfrm>
          <a:prstGeom prst="rect">
            <a:avLst/>
          </a:prstGeom>
          <a:noFill/>
        </p:spPr>
        <p:txBody>
          <a:bodyPr wrap="none" rtlCol="0">
            <a:spAutoFit/>
          </a:bodyPr>
          <a:lstStyle/>
          <a:p>
            <a:r>
              <a:rPr lang="en-US" sz="2400" dirty="0">
                <a:solidFill>
                  <a:srgbClr val="FF0000"/>
                </a:solidFill>
              </a:rPr>
              <a:t>interpreter</a:t>
            </a:r>
          </a:p>
        </p:txBody>
      </p:sp>
      <p:cxnSp>
        <p:nvCxnSpPr>
          <p:cNvPr id="16" name="Gerade Verbindung mit Pfeil 15">
            <a:extLst>
              <a:ext uri="{FF2B5EF4-FFF2-40B4-BE49-F238E27FC236}">
                <a16:creationId xmlns:a16="http://schemas.microsoft.com/office/drawing/2014/main" id="{05CD5BCC-C798-BE4B-9FD6-EDFEEBC24C32}"/>
              </a:ext>
            </a:extLst>
          </p:cNvPr>
          <p:cNvCxnSpPr>
            <a:cxnSpLocks/>
          </p:cNvCxnSpPr>
          <p:nvPr/>
        </p:nvCxnSpPr>
        <p:spPr>
          <a:xfrm>
            <a:off x="4689671" y="4088951"/>
            <a:ext cx="907297" cy="1205748"/>
          </a:xfrm>
          <a:prstGeom prst="straightConnector1">
            <a:avLst/>
          </a:prstGeom>
          <a:ln w="38100">
            <a:solidFill>
              <a:srgbClr val="08813B"/>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B43A9562-B250-1A40-949D-AD7091287FBF}"/>
              </a:ext>
            </a:extLst>
          </p:cNvPr>
          <p:cNvCxnSpPr>
            <a:cxnSpLocks/>
            <a:endCxn id="15" idx="1"/>
          </p:cNvCxnSpPr>
          <p:nvPr/>
        </p:nvCxnSpPr>
        <p:spPr>
          <a:xfrm>
            <a:off x="3491880" y="5445417"/>
            <a:ext cx="1574602" cy="0"/>
          </a:xfrm>
          <a:prstGeom prst="straightConnector1">
            <a:avLst/>
          </a:prstGeom>
          <a:ln w="38100">
            <a:solidFill>
              <a:srgbClr val="08813B"/>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F76BE30E-58C7-F240-8662-FBD647F04FD0}"/>
              </a:ext>
            </a:extLst>
          </p:cNvPr>
          <p:cNvSpPr txBox="1"/>
          <p:nvPr/>
        </p:nvSpPr>
        <p:spPr>
          <a:xfrm>
            <a:off x="5190191" y="3146467"/>
            <a:ext cx="1125629" cy="461665"/>
          </a:xfrm>
          <a:prstGeom prst="rect">
            <a:avLst/>
          </a:prstGeom>
          <a:noFill/>
          <a:ln>
            <a:solidFill>
              <a:srgbClr val="005096"/>
            </a:solidFill>
          </a:ln>
        </p:spPr>
        <p:txBody>
          <a:bodyPr wrap="none" rtlCol="0">
            <a:spAutoFit/>
          </a:bodyPr>
          <a:lstStyle/>
          <a:p>
            <a:r>
              <a:rPr lang="en-US" sz="2400" dirty="0">
                <a:solidFill>
                  <a:srgbClr val="005096"/>
                </a:solidFill>
              </a:rPr>
              <a:t>Syntax</a:t>
            </a:r>
          </a:p>
        </p:txBody>
      </p:sp>
      <p:cxnSp>
        <p:nvCxnSpPr>
          <p:cNvPr id="19" name="Gerade Verbindung 18">
            <a:extLst>
              <a:ext uri="{FF2B5EF4-FFF2-40B4-BE49-F238E27FC236}">
                <a16:creationId xmlns:a16="http://schemas.microsoft.com/office/drawing/2014/main" id="{34925C96-55FF-8F4D-B3BE-190907E62649}"/>
              </a:ext>
            </a:extLst>
          </p:cNvPr>
          <p:cNvCxnSpPr>
            <a:stCxn id="9" idx="6"/>
            <a:endCxn id="18" idx="1"/>
          </p:cNvCxnSpPr>
          <p:nvPr/>
        </p:nvCxnSpPr>
        <p:spPr>
          <a:xfrm>
            <a:off x="4811433" y="3377300"/>
            <a:ext cx="378758" cy="0"/>
          </a:xfrm>
          <a:prstGeom prst="line">
            <a:avLst/>
          </a:prstGeom>
          <a:ln>
            <a:solidFill>
              <a:srgbClr val="005096"/>
            </a:solidFill>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39835278-C923-A841-8745-0CB309DB4B9D}"/>
              </a:ext>
            </a:extLst>
          </p:cNvPr>
          <p:cNvSpPr txBox="1"/>
          <p:nvPr/>
        </p:nvSpPr>
        <p:spPr>
          <a:xfrm>
            <a:off x="1344530" y="4072819"/>
            <a:ext cx="1622560" cy="461665"/>
          </a:xfrm>
          <a:prstGeom prst="rect">
            <a:avLst/>
          </a:prstGeom>
          <a:noFill/>
          <a:ln>
            <a:solidFill>
              <a:srgbClr val="005096"/>
            </a:solidFill>
          </a:ln>
        </p:spPr>
        <p:txBody>
          <a:bodyPr wrap="none" rtlCol="0">
            <a:spAutoFit/>
          </a:bodyPr>
          <a:lstStyle/>
          <a:p>
            <a:r>
              <a:rPr lang="en-US" sz="2400" dirty="0">
                <a:solidFill>
                  <a:srgbClr val="005096"/>
                </a:solidFill>
              </a:rPr>
              <a:t>Semantics</a:t>
            </a:r>
          </a:p>
        </p:txBody>
      </p:sp>
      <p:cxnSp>
        <p:nvCxnSpPr>
          <p:cNvPr id="21" name="Gerade Verbindung 20">
            <a:extLst>
              <a:ext uri="{FF2B5EF4-FFF2-40B4-BE49-F238E27FC236}">
                <a16:creationId xmlns:a16="http://schemas.microsoft.com/office/drawing/2014/main" id="{D547ACE2-740A-0746-88D0-B33305A70915}"/>
              </a:ext>
            </a:extLst>
          </p:cNvPr>
          <p:cNvCxnSpPr>
            <a:cxnSpLocks/>
            <a:stCxn id="20" idx="3"/>
          </p:cNvCxnSpPr>
          <p:nvPr/>
        </p:nvCxnSpPr>
        <p:spPr>
          <a:xfrm>
            <a:off x="2967090" y="4303652"/>
            <a:ext cx="621374" cy="281424"/>
          </a:xfrm>
          <a:prstGeom prst="line">
            <a:avLst/>
          </a:prstGeom>
          <a:ln>
            <a:solidFill>
              <a:srgbClr val="005096"/>
            </a:solidFill>
          </a:ln>
        </p:spPr>
        <p:style>
          <a:lnRef idx="1">
            <a:schemeClr val="accent1"/>
          </a:lnRef>
          <a:fillRef idx="0">
            <a:schemeClr val="accent1"/>
          </a:fillRef>
          <a:effectRef idx="0">
            <a:schemeClr val="accent1"/>
          </a:effectRef>
          <a:fontRef idx="minor">
            <a:schemeClr val="tx1"/>
          </a:fontRef>
        </p:style>
      </p:cxnSp>
      <p:sp>
        <p:nvSpPr>
          <p:cNvPr id="22" name="Textfeld 21">
            <a:extLst>
              <a:ext uri="{FF2B5EF4-FFF2-40B4-BE49-F238E27FC236}">
                <a16:creationId xmlns:a16="http://schemas.microsoft.com/office/drawing/2014/main" id="{C4086024-8C9E-4441-B1F9-E89C3D16A418}"/>
              </a:ext>
            </a:extLst>
          </p:cNvPr>
          <p:cNvSpPr txBox="1"/>
          <p:nvPr/>
        </p:nvSpPr>
        <p:spPr>
          <a:xfrm>
            <a:off x="5977676" y="4076544"/>
            <a:ext cx="1725152" cy="461665"/>
          </a:xfrm>
          <a:prstGeom prst="rect">
            <a:avLst/>
          </a:prstGeom>
          <a:noFill/>
          <a:ln>
            <a:solidFill>
              <a:srgbClr val="005096"/>
            </a:solidFill>
          </a:ln>
        </p:spPr>
        <p:txBody>
          <a:bodyPr wrap="none" rtlCol="0">
            <a:spAutoFit/>
          </a:bodyPr>
          <a:lstStyle/>
          <a:p>
            <a:r>
              <a:rPr lang="en-US" sz="2400" dirty="0">
                <a:solidFill>
                  <a:srgbClr val="005096"/>
                </a:solidFill>
              </a:rPr>
              <a:t>Pragmatics</a:t>
            </a:r>
          </a:p>
        </p:txBody>
      </p:sp>
      <p:cxnSp>
        <p:nvCxnSpPr>
          <p:cNvPr id="23" name="Gerade Verbindung 22">
            <a:extLst>
              <a:ext uri="{FF2B5EF4-FFF2-40B4-BE49-F238E27FC236}">
                <a16:creationId xmlns:a16="http://schemas.microsoft.com/office/drawing/2014/main" id="{A08AE917-6939-DB45-845E-668F15170796}"/>
              </a:ext>
            </a:extLst>
          </p:cNvPr>
          <p:cNvCxnSpPr>
            <a:stCxn id="22" idx="1"/>
          </p:cNvCxnSpPr>
          <p:nvPr/>
        </p:nvCxnSpPr>
        <p:spPr>
          <a:xfrm flipH="1">
            <a:off x="5143319" y="4307377"/>
            <a:ext cx="834357" cy="350207"/>
          </a:xfrm>
          <a:prstGeom prst="line">
            <a:avLst/>
          </a:prstGeom>
          <a:ln>
            <a:solidFill>
              <a:srgbClr val="00509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8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par>
                                <p:cTn id="24" presetID="9"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dissolv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dissolve">
                                      <p:cBhvr>
                                        <p:cTn id="31" dur="500"/>
                                        <p:tgtEl>
                                          <p:spTgt spid="15"/>
                                        </p:tgtEl>
                                      </p:cBhvr>
                                    </p:animEffect>
                                  </p:childTnLst>
                                </p:cTn>
                              </p:par>
                              <p:par>
                                <p:cTn id="32" presetID="9"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dissolve">
                                      <p:cBhvr>
                                        <p:cTn id="34" dur="500"/>
                                        <p:tgtEl>
                                          <p:spTgt spid="16"/>
                                        </p:tgtEl>
                                      </p:cBhvr>
                                    </p:animEffect>
                                  </p:childTnLst>
                                </p:cTn>
                              </p:par>
                              <p:par>
                                <p:cTn id="35" presetID="9"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dissolv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ssolve">
                                      <p:cBhvr>
                                        <p:cTn id="42" dur="500"/>
                                        <p:tgtEl>
                                          <p:spTgt spid="19"/>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dissolv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dissolve">
                                      <p:cBhvr>
                                        <p:cTn id="50" dur="500"/>
                                        <p:tgtEl>
                                          <p:spTgt spid="20"/>
                                        </p:tgtEl>
                                      </p:cBhvr>
                                    </p:animEffect>
                                  </p:childTnLst>
                                </p:cTn>
                              </p:par>
                              <p:par>
                                <p:cTn id="51" presetID="9" presetClass="entr" presetSubtype="0" fill="hold"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dissolve">
                                      <p:cBhvr>
                                        <p:cTn id="53" dur="500"/>
                                        <p:tgtEl>
                                          <p:spTgt spid="21"/>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dissolve">
                                      <p:cBhvr>
                                        <p:cTn id="58" dur="500"/>
                                        <p:tgtEl>
                                          <p:spTgt spid="22"/>
                                        </p:tgtEl>
                                      </p:cBhvr>
                                    </p:animEffect>
                                  </p:childTnLst>
                                </p:cTn>
                              </p:par>
                              <p:par>
                                <p:cTn id="59" presetID="9" presetClass="entr" presetSubtype="0"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dissolve">
                                      <p:cBhvr>
                                        <p:cTn id="6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3" grpId="0"/>
      <p:bldP spid="15" grpId="0"/>
      <p:bldP spid="18" grpId="0" animBg="1"/>
      <p:bldP spid="20"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a:extLst>
              <a:ext uri="{FF2B5EF4-FFF2-40B4-BE49-F238E27FC236}">
                <a16:creationId xmlns:a16="http://schemas.microsoft.com/office/drawing/2014/main" id="{AD91ADB2-C4D6-9A49-9159-67AF47A6B5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0980" y="4152741"/>
            <a:ext cx="1584583" cy="158458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218903DF-3E0C-3C4C-810F-276D02E450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1080" y="5483490"/>
            <a:ext cx="755005" cy="755005"/>
          </a:xfrm>
          <a:prstGeom prst="rect">
            <a:avLst/>
          </a:prstGeom>
          <a:noFill/>
          <a:extLst>
            <a:ext uri="{909E8E84-426E-40DD-AFC4-6F175D3DCCD1}">
              <a14:hiddenFill xmlns:a14="http://schemas.microsoft.com/office/drawing/2010/main">
                <a:solidFill>
                  <a:srgbClr val="FFFFFF"/>
                </a:solidFill>
              </a14:hiddenFill>
            </a:ext>
          </a:extLst>
        </p:spPr>
      </p:pic>
      <p:sp>
        <p:nvSpPr>
          <p:cNvPr id="24" name="Rechteck 23">
            <a:extLst>
              <a:ext uri="{FF2B5EF4-FFF2-40B4-BE49-F238E27FC236}">
                <a16:creationId xmlns:a16="http://schemas.microsoft.com/office/drawing/2014/main" id="{B3C1EB8F-2AC6-9B48-9B73-4B97DEAA6A27}"/>
              </a:ext>
            </a:extLst>
          </p:cNvPr>
          <p:cNvSpPr/>
          <p:nvPr/>
        </p:nvSpPr>
        <p:spPr>
          <a:xfrm>
            <a:off x="4183189" y="3024075"/>
            <a:ext cx="862737" cy="923330"/>
          </a:xfrm>
          <a:prstGeom prst="rect">
            <a:avLst/>
          </a:prstGeom>
        </p:spPr>
        <p:txBody>
          <a:bodyPr wrap="none">
            <a:spAutoFit/>
          </a:bodyPr>
          <a:lstStyle/>
          <a:p>
            <a:r>
              <a:rPr lang="de-AT" sz="5400" dirty="0">
                <a:solidFill>
                  <a:srgbClr val="202122"/>
                </a:solidFill>
                <a:latin typeface="Segoe UI Historic" panose="020B0502040204020203" pitchFamily="34" charset="0"/>
                <a:ea typeface="Times New Roman" panose="02020603050405020304" pitchFamily="18" charset="0"/>
              </a:rPr>
              <a:t>Ⱘ</a:t>
            </a:r>
            <a:endParaRPr lang="en-US" sz="5400" dirty="0"/>
          </a:p>
        </p:txBody>
      </p:sp>
      <p:sp>
        <p:nvSpPr>
          <p:cNvPr id="6" name="Titel 5"/>
          <p:cNvSpPr>
            <a:spLocks noGrp="1"/>
          </p:cNvSpPr>
          <p:nvPr>
            <p:ph type="title"/>
          </p:nvPr>
        </p:nvSpPr>
        <p:spPr/>
        <p:txBody>
          <a:bodyPr/>
          <a:lstStyle/>
          <a:p>
            <a:r>
              <a:rPr lang="de-AT" dirty="0" err="1"/>
              <a:t>Signs</a:t>
            </a:r>
            <a:endParaRPr lang="en-US" dirty="0"/>
          </a:p>
        </p:txBody>
      </p:sp>
      <p:sp>
        <p:nvSpPr>
          <p:cNvPr id="7" name="Inhaltsplatzhalter 6"/>
          <p:cNvSpPr>
            <a:spLocks noGrp="1"/>
          </p:cNvSpPr>
          <p:nvPr>
            <p:ph idx="1"/>
          </p:nvPr>
        </p:nvSpPr>
        <p:spPr>
          <a:xfrm>
            <a:off x="467544" y="1844825"/>
            <a:ext cx="8229600" cy="1296144"/>
          </a:xfrm>
        </p:spPr>
        <p:txBody>
          <a:bodyPr>
            <a:normAutofit fontScale="92500"/>
          </a:bodyPr>
          <a:lstStyle/>
          <a:p>
            <a:pPr marL="0" indent="0">
              <a:buNone/>
            </a:pPr>
            <a:r>
              <a:rPr lang="en-US" sz="2400" dirty="0"/>
              <a:t>A sign is something that designates something else. The sign itself is not the thing that it depicts and the sign itself has no meaning. It needs to be interpreted to mean something. </a:t>
            </a:r>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3</a:t>
            </a:fld>
            <a:endParaRPr lang="de-DE" dirty="0"/>
          </a:p>
        </p:txBody>
      </p:sp>
      <p:pic>
        <p:nvPicPr>
          <p:cNvPr id="1026" name="Picture 2" descr="Verbotsschild Zutritt für Unbefugte verboten">
            <a:extLst>
              <a:ext uri="{FF2B5EF4-FFF2-40B4-BE49-F238E27FC236}">
                <a16:creationId xmlns:a16="http://schemas.microsoft.com/office/drawing/2014/main" id="{1A98457C-8CFC-EF40-92C1-2849A9989C7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5926" y="4020982"/>
            <a:ext cx="1290270" cy="1290270"/>
          </a:xfrm>
          <a:prstGeom prst="rect">
            <a:avLst/>
          </a:prstGeom>
          <a:noFill/>
          <a:extLst>
            <a:ext uri="{909E8E84-426E-40DD-AFC4-6F175D3DCCD1}">
              <a14:hiddenFill xmlns:a14="http://schemas.microsoft.com/office/drawing/2010/main">
                <a:solidFill>
                  <a:srgbClr val="FFFFFF"/>
                </a:solidFill>
              </a14:hiddenFill>
            </a:ext>
          </a:extLst>
        </p:spPr>
      </p:pic>
      <p:pic>
        <p:nvPicPr>
          <p:cNvPr id="4" name="Grafik 3">
            <a:extLst>
              <a:ext uri="{FF2B5EF4-FFF2-40B4-BE49-F238E27FC236}">
                <a16:creationId xmlns:a16="http://schemas.microsoft.com/office/drawing/2014/main" id="{7051FAA1-6B30-9142-AFBF-88132D2E3C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18047" y="5576270"/>
            <a:ext cx="981889" cy="1002604"/>
          </a:xfrm>
          <a:prstGeom prst="rect">
            <a:avLst/>
          </a:prstGeom>
        </p:spPr>
      </p:pic>
      <p:pic>
        <p:nvPicPr>
          <p:cNvPr id="25" name="Grafik 24">
            <a:extLst>
              <a:ext uri="{FF2B5EF4-FFF2-40B4-BE49-F238E27FC236}">
                <a16:creationId xmlns:a16="http://schemas.microsoft.com/office/drawing/2014/main" id="{023EB03D-5DE7-E94A-ADE9-7553AE8CEE84}"/>
              </a:ext>
            </a:extLst>
          </p:cNvPr>
          <p:cNvPicPr>
            <a:picLocks noChangeAspect="1"/>
          </p:cNvPicPr>
          <p:nvPr/>
        </p:nvPicPr>
        <p:blipFill>
          <a:blip r:embed="rId6"/>
          <a:stretch>
            <a:fillRect/>
          </a:stretch>
        </p:blipFill>
        <p:spPr>
          <a:xfrm>
            <a:off x="3550938" y="5205114"/>
            <a:ext cx="1376123" cy="1002604"/>
          </a:xfrm>
          <a:prstGeom prst="rect">
            <a:avLst/>
          </a:prstGeom>
        </p:spPr>
      </p:pic>
      <p:pic>
        <p:nvPicPr>
          <p:cNvPr id="26" name="Grafik 25">
            <a:extLst>
              <a:ext uri="{FF2B5EF4-FFF2-40B4-BE49-F238E27FC236}">
                <a16:creationId xmlns:a16="http://schemas.microsoft.com/office/drawing/2014/main" id="{CB5CF2A2-4EF0-864E-B5C4-BB3AE7E65F30}"/>
              </a:ext>
            </a:extLst>
          </p:cNvPr>
          <p:cNvPicPr>
            <a:picLocks noChangeAspect="1"/>
          </p:cNvPicPr>
          <p:nvPr/>
        </p:nvPicPr>
        <p:blipFill>
          <a:blip r:embed="rId7"/>
          <a:stretch>
            <a:fillRect/>
          </a:stretch>
        </p:blipFill>
        <p:spPr>
          <a:xfrm>
            <a:off x="1816227" y="3225223"/>
            <a:ext cx="637658" cy="1252129"/>
          </a:xfrm>
          <a:prstGeom prst="rect">
            <a:avLst/>
          </a:prstGeom>
        </p:spPr>
      </p:pic>
      <p:pic>
        <p:nvPicPr>
          <p:cNvPr id="1034" name="Picture 10" descr="Power off icon PNG and SVG Vector Free Download">
            <a:extLst>
              <a:ext uri="{FF2B5EF4-FFF2-40B4-BE49-F238E27FC236}">
                <a16:creationId xmlns:a16="http://schemas.microsoft.com/office/drawing/2014/main" id="{D610587F-66AC-664D-9E79-CD732104617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95983" y="3937572"/>
            <a:ext cx="731407" cy="745977"/>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a:extLst>
              <a:ext uri="{FF2B5EF4-FFF2-40B4-BE49-F238E27FC236}">
                <a16:creationId xmlns:a16="http://schemas.microsoft.com/office/drawing/2014/main" id="{9B36FCAD-F8B8-4A4C-AECA-320E125FCA71}"/>
              </a:ext>
            </a:extLst>
          </p:cNvPr>
          <p:cNvSpPr txBox="1"/>
          <p:nvPr/>
        </p:nvSpPr>
        <p:spPr>
          <a:xfrm>
            <a:off x="6455688" y="5398036"/>
            <a:ext cx="869149" cy="1323439"/>
          </a:xfrm>
          <a:prstGeom prst="rect">
            <a:avLst/>
          </a:prstGeom>
          <a:noFill/>
        </p:spPr>
        <p:txBody>
          <a:bodyPr wrap="none" rtlCol="0">
            <a:spAutoFit/>
          </a:bodyPr>
          <a:lstStyle/>
          <a:p>
            <a:r>
              <a:rPr lang="en-US" sz="8000" dirty="0"/>
              <a:t>A</a:t>
            </a:r>
          </a:p>
        </p:txBody>
      </p:sp>
      <p:sp>
        <p:nvSpPr>
          <p:cNvPr id="14" name="Textfeld 13">
            <a:extLst>
              <a:ext uri="{FF2B5EF4-FFF2-40B4-BE49-F238E27FC236}">
                <a16:creationId xmlns:a16="http://schemas.microsoft.com/office/drawing/2014/main" id="{52B8FB6A-C6B7-224E-89B0-39D197D3F3D1}"/>
              </a:ext>
            </a:extLst>
          </p:cNvPr>
          <p:cNvSpPr txBox="1"/>
          <p:nvPr/>
        </p:nvSpPr>
        <p:spPr>
          <a:xfrm>
            <a:off x="4243024" y="4167664"/>
            <a:ext cx="595035" cy="1569660"/>
          </a:xfrm>
          <a:prstGeom prst="rect">
            <a:avLst/>
          </a:prstGeom>
          <a:noFill/>
        </p:spPr>
        <p:txBody>
          <a:bodyPr wrap="none" rtlCol="0">
            <a:spAutoFit/>
          </a:bodyPr>
          <a:lstStyle/>
          <a:p>
            <a:r>
              <a:rPr lang="en-US" sz="9600" dirty="0"/>
              <a:t>“</a:t>
            </a:r>
          </a:p>
        </p:txBody>
      </p:sp>
      <p:sp>
        <p:nvSpPr>
          <p:cNvPr id="15" name="Textfeld 14">
            <a:extLst>
              <a:ext uri="{FF2B5EF4-FFF2-40B4-BE49-F238E27FC236}">
                <a16:creationId xmlns:a16="http://schemas.microsoft.com/office/drawing/2014/main" id="{08F89D8E-B7A4-9142-B220-66DADB6B116B}"/>
              </a:ext>
            </a:extLst>
          </p:cNvPr>
          <p:cNvSpPr txBox="1"/>
          <p:nvPr/>
        </p:nvSpPr>
        <p:spPr>
          <a:xfrm>
            <a:off x="386635" y="2975165"/>
            <a:ext cx="813043" cy="1446550"/>
          </a:xfrm>
          <a:prstGeom prst="rect">
            <a:avLst/>
          </a:prstGeom>
          <a:noFill/>
        </p:spPr>
        <p:txBody>
          <a:bodyPr wrap="none" rtlCol="0">
            <a:spAutoFit/>
          </a:bodyPr>
          <a:lstStyle/>
          <a:p>
            <a:r>
              <a:rPr lang="en-US" sz="8800" dirty="0"/>
              <a:t>4</a:t>
            </a:r>
          </a:p>
        </p:txBody>
      </p:sp>
      <p:sp>
        <p:nvSpPr>
          <p:cNvPr id="16" name="Textfeld 15">
            <a:extLst>
              <a:ext uri="{FF2B5EF4-FFF2-40B4-BE49-F238E27FC236}">
                <a16:creationId xmlns:a16="http://schemas.microsoft.com/office/drawing/2014/main" id="{19A4528B-5900-E24C-A4AD-88BE8B65C699}"/>
              </a:ext>
            </a:extLst>
          </p:cNvPr>
          <p:cNvSpPr txBox="1"/>
          <p:nvPr/>
        </p:nvSpPr>
        <p:spPr>
          <a:xfrm>
            <a:off x="2453696" y="4625984"/>
            <a:ext cx="954107" cy="1200329"/>
          </a:xfrm>
          <a:prstGeom prst="rect">
            <a:avLst/>
          </a:prstGeom>
          <a:noFill/>
        </p:spPr>
        <p:txBody>
          <a:bodyPr wrap="none" rtlCol="0">
            <a:spAutoFit/>
          </a:bodyPr>
          <a:lstStyle/>
          <a:p>
            <a:r>
              <a:rPr lang="hi-IN" sz="7200" dirty="0"/>
              <a:t>ख</a:t>
            </a:r>
            <a:endParaRPr lang="en-US" sz="7200" dirty="0"/>
          </a:p>
        </p:txBody>
      </p:sp>
      <p:sp>
        <p:nvSpPr>
          <p:cNvPr id="17" name="Textfeld 16">
            <a:extLst>
              <a:ext uri="{FF2B5EF4-FFF2-40B4-BE49-F238E27FC236}">
                <a16:creationId xmlns:a16="http://schemas.microsoft.com/office/drawing/2014/main" id="{668E0E60-BE93-E44A-8DE4-707362624CD3}"/>
              </a:ext>
            </a:extLst>
          </p:cNvPr>
          <p:cNvSpPr txBox="1"/>
          <p:nvPr/>
        </p:nvSpPr>
        <p:spPr>
          <a:xfrm>
            <a:off x="2965514" y="3088567"/>
            <a:ext cx="543739" cy="523220"/>
          </a:xfrm>
          <a:prstGeom prst="rect">
            <a:avLst/>
          </a:prstGeom>
          <a:noFill/>
        </p:spPr>
        <p:txBody>
          <a:bodyPr wrap="none" rtlCol="0">
            <a:spAutoFit/>
          </a:bodyPr>
          <a:lstStyle/>
          <a:p>
            <a:r>
              <a:rPr lang="ja-JP" altLang="de-DE" sz="2800"/>
              <a:t>漢</a:t>
            </a:r>
            <a:endParaRPr lang="en-US" sz="7200" dirty="0"/>
          </a:p>
        </p:txBody>
      </p:sp>
      <p:sp>
        <p:nvSpPr>
          <p:cNvPr id="18" name="Rechteck 17">
            <a:extLst>
              <a:ext uri="{FF2B5EF4-FFF2-40B4-BE49-F238E27FC236}">
                <a16:creationId xmlns:a16="http://schemas.microsoft.com/office/drawing/2014/main" id="{E7BFDE70-25E4-E842-8F86-DE48D9CD8178}"/>
              </a:ext>
            </a:extLst>
          </p:cNvPr>
          <p:cNvSpPr/>
          <p:nvPr/>
        </p:nvSpPr>
        <p:spPr>
          <a:xfrm>
            <a:off x="7298030" y="3077606"/>
            <a:ext cx="731407" cy="923330"/>
          </a:xfrm>
          <a:prstGeom prst="rect">
            <a:avLst/>
          </a:prstGeom>
        </p:spPr>
        <p:txBody>
          <a:bodyPr wrap="square">
            <a:spAutoFit/>
          </a:bodyPr>
          <a:lstStyle/>
          <a:p>
            <a:r>
              <a:rPr lang="de-AT" sz="5400" dirty="0" err="1">
                <a:solidFill>
                  <a:srgbClr val="202122"/>
                </a:solidFill>
                <a:latin typeface="Arial" panose="020B0604020202020204" pitchFamily="34" charset="0"/>
                <a:ea typeface="Times New Roman" panose="02020603050405020304" pitchFamily="18" charset="0"/>
              </a:rPr>
              <a:t>Ӛ</a:t>
            </a:r>
            <a:endParaRPr lang="en-US" sz="5400" dirty="0"/>
          </a:p>
        </p:txBody>
      </p:sp>
      <p:sp>
        <p:nvSpPr>
          <p:cNvPr id="21" name="Textfeld 20">
            <a:extLst>
              <a:ext uri="{FF2B5EF4-FFF2-40B4-BE49-F238E27FC236}">
                <a16:creationId xmlns:a16="http://schemas.microsoft.com/office/drawing/2014/main" id="{9EB4B7E0-B599-9045-B6D6-DB516AF2C6DE}"/>
              </a:ext>
            </a:extLst>
          </p:cNvPr>
          <p:cNvSpPr txBox="1"/>
          <p:nvPr/>
        </p:nvSpPr>
        <p:spPr>
          <a:xfrm>
            <a:off x="5804071" y="3024075"/>
            <a:ext cx="1035473" cy="1107996"/>
          </a:xfrm>
          <a:prstGeom prst="rect">
            <a:avLst/>
          </a:prstGeom>
          <a:noFill/>
        </p:spPr>
        <p:txBody>
          <a:bodyPr wrap="square" rtlCol="0">
            <a:spAutoFit/>
          </a:bodyPr>
          <a:lstStyle/>
          <a:p>
            <a:r>
              <a:rPr lang="en-US" sz="6600" dirty="0"/>
              <a:t>🥱</a:t>
            </a:r>
            <a:endParaRPr lang="en-US" sz="8800" dirty="0"/>
          </a:p>
        </p:txBody>
      </p:sp>
      <p:pic>
        <p:nvPicPr>
          <p:cNvPr id="1030" name="Picture 6" descr="Mädchenhand, Die Sich Daumen, Handzeichengeste Zeigt. Gesten Und Zeichen.  Finger Im Fokus Lizenzfreie Fotos, Bilder Und Stock Fotografie. Image  84719809.">
            <a:extLst>
              <a:ext uri="{FF2B5EF4-FFF2-40B4-BE49-F238E27FC236}">
                <a16:creationId xmlns:a16="http://schemas.microsoft.com/office/drawing/2014/main" id="{4EF4193E-6AC8-F84A-BDC8-C0A21114626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flipH="1">
            <a:off x="-2031" y="4421715"/>
            <a:ext cx="1340969" cy="2011454"/>
          </a:xfrm>
          <a:prstGeom prst="rect">
            <a:avLst/>
          </a:prstGeom>
          <a:noFill/>
          <a:extLst>
            <a:ext uri="{909E8E84-426E-40DD-AFC4-6F175D3DCCD1}">
              <a14:hiddenFill xmlns:a14="http://schemas.microsoft.com/office/drawing/2010/main">
                <a:solidFill>
                  <a:srgbClr val="FFFFFF"/>
                </a:solidFill>
              </a14:hiddenFill>
            </a:ext>
          </a:extLst>
        </p:spPr>
      </p:pic>
      <p:sp>
        <p:nvSpPr>
          <p:cNvPr id="27" name="Textfeld 26">
            <a:extLst>
              <a:ext uri="{FF2B5EF4-FFF2-40B4-BE49-F238E27FC236}">
                <a16:creationId xmlns:a16="http://schemas.microsoft.com/office/drawing/2014/main" id="{CDCF8071-5CFB-8848-9FF9-53AEEDC04BCC}"/>
              </a:ext>
            </a:extLst>
          </p:cNvPr>
          <p:cNvSpPr txBox="1"/>
          <p:nvPr/>
        </p:nvSpPr>
        <p:spPr>
          <a:xfrm>
            <a:off x="1174129" y="4392493"/>
            <a:ext cx="657189" cy="923330"/>
          </a:xfrm>
          <a:prstGeom prst="rect">
            <a:avLst/>
          </a:prstGeom>
          <a:noFill/>
        </p:spPr>
        <p:txBody>
          <a:bodyPr wrap="square" rtlCol="0">
            <a:spAutoFit/>
          </a:bodyPr>
          <a:lstStyle/>
          <a:p>
            <a:r>
              <a:rPr lang="en-US" sz="5400" dirty="0"/>
              <a:t>(</a:t>
            </a:r>
          </a:p>
        </p:txBody>
      </p:sp>
    </p:spTree>
    <p:extLst>
      <p:ext uri="{BB962C8B-B14F-4D97-AF65-F5344CB8AC3E}">
        <p14:creationId xmlns:p14="http://schemas.microsoft.com/office/powerpoint/2010/main" val="71487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par>
                                <p:cTn id="16" presetID="10" presetClass="entr" presetSubtype="0" fill="hold"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500"/>
                                        <p:tgtEl>
                                          <p:spTgt spid="2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par>
                                <p:cTn id="30" presetID="10"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30"/>
                                        </p:tgtEl>
                                        <p:attrNameLst>
                                          <p:attrName>style.visibility</p:attrName>
                                        </p:attrNameLst>
                                      </p:cBhvr>
                                      <p:to>
                                        <p:strVal val="visible"/>
                                      </p:to>
                                    </p:set>
                                    <p:animEffect transition="in" filter="fade">
                                      <p:cBhvr>
                                        <p:cTn id="37" dur="500"/>
                                        <p:tgtEl>
                                          <p:spTgt spid="1030"/>
                                        </p:tgtEl>
                                      </p:cBhvr>
                                    </p:animEffect>
                                  </p:childTnLst>
                                </p:cTn>
                              </p:par>
                              <p:par>
                                <p:cTn id="38" presetID="10" presetClass="entr" presetSubtype="0" fill="hold" nodeType="with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par>
                                <p:cTn id="49" presetID="10" presetClass="entr" presetSubtype="0" fill="hold" nodeType="withEffect">
                                  <p:stCondLst>
                                    <p:cond delay="0"/>
                                  </p:stCondLst>
                                  <p:childTnLst>
                                    <p:set>
                                      <p:cBhvr>
                                        <p:cTn id="50" dur="1" fill="hold">
                                          <p:stCondLst>
                                            <p:cond delay="0"/>
                                          </p:stCondLst>
                                        </p:cTn>
                                        <p:tgtEl>
                                          <p:spTgt spid="1026"/>
                                        </p:tgtEl>
                                        <p:attrNameLst>
                                          <p:attrName>style.visibility</p:attrName>
                                        </p:attrNameLst>
                                      </p:cBhvr>
                                      <p:to>
                                        <p:strVal val="visible"/>
                                      </p:to>
                                    </p:set>
                                    <p:animEffect transition="in" filter="fade">
                                      <p:cBhvr>
                                        <p:cTn id="51" dur="500"/>
                                        <p:tgtEl>
                                          <p:spTgt spid="1026"/>
                                        </p:tgtEl>
                                      </p:cBhvr>
                                    </p:animEffect>
                                  </p:childTnLst>
                                </p:cTn>
                              </p:par>
                              <p:par>
                                <p:cTn id="52" presetID="10" presetClass="entr" presetSubtype="0" fill="hold" nodeType="with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500"/>
                                        <p:tgtEl>
                                          <p:spTgt spid="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par>
                                <p:cTn id="60" presetID="10" presetClass="entr" presetSubtype="0" fill="hold" nodeType="withEffect">
                                  <p:stCondLst>
                                    <p:cond delay="0"/>
                                  </p:stCondLst>
                                  <p:childTnLst>
                                    <p:set>
                                      <p:cBhvr>
                                        <p:cTn id="61" dur="1" fill="hold">
                                          <p:stCondLst>
                                            <p:cond delay="0"/>
                                          </p:stCondLst>
                                        </p:cTn>
                                        <p:tgtEl>
                                          <p:spTgt spid="1034"/>
                                        </p:tgtEl>
                                        <p:attrNameLst>
                                          <p:attrName>style.visibility</p:attrName>
                                        </p:attrNameLst>
                                      </p:cBhvr>
                                      <p:to>
                                        <p:strVal val="visible"/>
                                      </p:to>
                                    </p:set>
                                    <p:animEffect transition="in" filter="fade">
                                      <p:cBhvr>
                                        <p:cTn id="62" dur="500"/>
                                        <p:tgtEl>
                                          <p:spTgt spid="103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 grpId="0"/>
      <p:bldP spid="14" grpId="0"/>
      <p:bldP spid="15" grpId="0"/>
      <p:bldP spid="16" grpId="0"/>
      <p:bldP spid="17" grpId="0"/>
      <p:bldP spid="18" grpId="0"/>
      <p:bldP spid="21"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AT" dirty="0"/>
              <a:t>Syntax</a:t>
            </a:r>
            <a:endParaRPr lang="en-US" dirty="0"/>
          </a:p>
        </p:txBody>
      </p:sp>
      <p:sp>
        <p:nvSpPr>
          <p:cNvPr id="7" name="Inhaltsplatzhalter 6"/>
          <p:cNvSpPr>
            <a:spLocks noGrp="1"/>
          </p:cNvSpPr>
          <p:nvPr>
            <p:ph idx="1"/>
          </p:nvPr>
        </p:nvSpPr>
        <p:spPr>
          <a:xfrm>
            <a:off x="467544" y="1844824"/>
            <a:ext cx="8229600" cy="4320480"/>
          </a:xfrm>
        </p:spPr>
        <p:txBody>
          <a:bodyPr>
            <a:normAutofit/>
          </a:bodyPr>
          <a:lstStyle/>
          <a:p>
            <a:r>
              <a:rPr lang="en-US" sz="2400" dirty="0"/>
              <a:t>Syntax is a set of rules that define the way signs may be arranged and connected to each other.</a:t>
            </a:r>
          </a:p>
          <a:p>
            <a:r>
              <a:rPr lang="en-US" sz="2400" dirty="0"/>
              <a:t>In formal systems, syntax is a set of rules that specifies how pre-existing groups of signs may be transformed into other, new groups of signs.</a:t>
            </a:r>
          </a:p>
          <a:p>
            <a:r>
              <a:rPr lang="en-US" sz="2400" dirty="0"/>
              <a:t>Syntax does not care about the objects to witch single signs or groups of signs refer.</a:t>
            </a:r>
          </a:p>
          <a:p>
            <a:r>
              <a:rPr lang="en-US" sz="2400" dirty="0"/>
              <a:t>Syntax does not care about the meaning that an interpreter might see in the group of signs.</a:t>
            </a:r>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4</a:t>
            </a:fld>
            <a:endParaRPr lang="de-DE" dirty="0"/>
          </a:p>
        </p:txBody>
      </p:sp>
    </p:spTree>
    <p:extLst>
      <p:ext uri="{BB962C8B-B14F-4D97-AF65-F5344CB8AC3E}">
        <p14:creationId xmlns:p14="http://schemas.microsoft.com/office/powerpoint/2010/main" val="35439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a:t>Syntax, an example</a:t>
            </a:r>
          </a:p>
        </p:txBody>
      </p:sp>
      <p:sp>
        <p:nvSpPr>
          <p:cNvPr id="7" name="Inhaltsplatzhalter 6"/>
          <p:cNvSpPr>
            <a:spLocks noGrp="1"/>
          </p:cNvSpPr>
          <p:nvPr>
            <p:ph idx="1"/>
          </p:nvPr>
        </p:nvSpPr>
        <p:spPr>
          <a:xfrm>
            <a:off x="467544" y="1844824"/>
            <a:ext cx="8229600" cy="4320480"/>
          </a:xfrm>
        </p:spPr>
        <p:txBody>
          <a:bodyPr>
            <a:normAutofit/>
          </a:bodyPr>
          <a:lstStyle/>
          <a:p>
            <a:r>
              <a:rPr lang="en-US" sz="2400" dirty="0"/>
              <a:t>Our language has 8 words:</a:t>
            </a:r>
          </a:p>
          <a:p>
            <a:pPr lvl="1"/>
            <a:r>
              <a:rPr lang="en-US" sz="2200" dirty="0">
                <a:solidFill>
                  <a:srgbClr val="C00000"/>
                </a:solidFill>
              </a:rPr>
              <a:t>a, big, cat, guitar, plays, sleeps, small, the</a:t>
            </a:r>
          </a:p>
          <a:p>
            <a:r>
              <a:rPr lang="en-US" sz="2400" dirty="0"/>
              <a:t>And there are also 6 phrases:</a:t>
            </a:r>
          </a:p>
          <a:p>
            <a:pPr lvl="1"/>
            <a:r>
              <a:rPr lang="en-US" sz="2200" dirty="0">
                <a:solidFill>
                  <a:schemeClr val="accent6">
                    <a:lumMod val="50000"/>
                  </a:schemeClr>
                </a:solidFill>
              </a:rPr>
              <a:t>adjective, article, </a:t>
            </a:r>
            <a:r>
              <a:rPr lang="en-US" sz="2200" dirty="0" err="1">
                <a:solidFill>
                  <a:schemeClr val="accent6">
                    <a:lumMod val="50000"/>
                  </a:schemeClr>
                </a:solidFill>
              </a:rPr>
              <a:t>nominal_group</a:t>
            </a:r>
            <a:r>
              <a:rPr lang="en-US" sz="2200" dirty="0">
                <a:solidFill>
                  <a:schemeClr val="accent6">
                    <a:lumMod val="50000"/>
                  </a:schemeClr>
                </a:solidFill>
              </a:rPr>
              <a:t>, noun, </a:t>
            </a:r>
            <a:r>
              <a:rPr lang="en-US" sz="2200" b="1" dirty="0">
                <a:solidFill>
                  <a:schemeClr val="accent6">
                    <a:lumMod val="50000"/>
                  </a:schemeClr>
                </a:solidFill>
              </a:rPr>
              <a:t>sentence</a:t>
            </a:r>
            <a:r>
              <a:rPr lang="en-US" sz="2200" dirty="0">
                <a:solidFill>
                  <a:schemeClr val="accent6">
                    <a:lumMod val="50000"/>
                  </a:schemeClr>
                </a:solidFill>
              </a:rPr>
              <a:t>, verb</a:t>
            </a:r>
          </a:p>
          <a:p>
            <a:r>
              <a:rPr lang="en-US" sz="2400" dirty="0"/>
              <a:t>One of these phrases is the starting phrase:</a:t>
            </a:r>
          </a:p>
          <a:p>
            <a:pPr lvl="1"/>
            <a:r>
              <a:rPr lang="en-US" sz="2200" b="1" dirty="0">
                <a:solidFill>
                  <a:schemeClr val="accent6">
                    <a:lumMod val="50000"/>
                  </a:schemeClr>
                </a:solidFill>
              </a:rPr>
              <a:t>sentence</a:t>
            </a:r>
          </a:p>
          <a:p>
            <a:r>
              <a:rPr lang="en-US" sz="2400" dirty="0"/>
              <a:t>Now we only need some rules</a:t>
            </a:r>
          </a:p>
          <a:p>
            <a:endParaRPr lang="en-US" sz="2400" dirty="0"/>
          </a:p>
          <a:p>
            <a:endParaRPr lang="en-US" sz="2400" dirty="0"/>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5</a:t>
            </a:fld>
            <a:endParaRPr lang="de-DE" dirty="0"/>
          </a:p>
        </p:txBody>
      </p:sp>
    </p:spTree>
    <p:extLst>
      <p:ext uri="{BB962C8B-B14F-4D97-AF65-F5344CB8AC3E}">
        <p14:creationId xmlns:p14="http://schemas.microsoft.com/office/powerpoint/2010/main" val="806739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a:t>Syntax, an example</a:t>
            </a:r>
          </a:p>
        </p:txBody>
      </p:sp>
      <p:sp>
        <p:nvSpPr>
          <p:cNvPr id="7" name="Inhaltsplatzhalter 6"/>
          <p:cNvSpPr>
            <a:spLocks noGrp="1"/>
          </p:cNvSpPr>
          <p:nvPr>
            <p:ph idx="1"/>
          </p:nvPr>
        </p:nvSpPr>
        <p:spPr>
          <a:xfrm>
            <a:off x="467544" y="1844824"/>
            <a:ext cx="8229600" cy="648000"/>
          </a:xfrm>
        </p:spPr>
        <p:txBody>
          <a:bodyPr>
            <a:normAutofit/>
          </a:bodyPr>
          <a:lstStyle/>
          <a:p>
            <a:r>
              <a:rPr lang="en-US" sz="2400" dirty="0"/>
              <a:t>Rules</a:t>
            </a:r>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6</a:t>
            </a:fld>
            <a:endParaRPr lang="de-DE" dirty="0"/>
          </a:p>
        </p:txBody>
      </p:sp>
      <p:graphicFrame>
        <p:nvGraphicFramePr>
          <p:cNvPr id="4" name="Tabelle 8">
            <a:extLst>
              <a:ext uri="{FF2B5EF4-FFF2-40B4-BE49-F238E27FC236}">
                <a16:creationId xmlns:a16="http://schemas.microsoft.com/office/drawing/2014/main" id="{B1F0505D-DE3D-DF4D-849D-2F1266024800}"/>
              </a:ext>
            </a:extLst>
          </p:cNvPr>
          <p:cNvGraphicFramePr>
            <a:graphicFrameLocks noGrp="1"/>
          </p:cNvGraphicFramePr>
          <p:nvPr>
            <p:extLst>
              <p:ext uri="{D42A27DB-BD31-4B8C-83A1-F6EECF244321}">
                <p14:modId xmlns:p14="http://schemas.microsoft.com/office/powerpoint/2010/main" val="3776526307"/>
              </p:ext>
            </p:extLst>
          </p:nvPr>
        </p:nvGraphicFramePr>
        <p:xfrm>
          <a:off x="232806" y="2816932"/>
          <a:ext cx="8460940" cy="2914782"/>
        </p:xfrm>
        <a:graphic>
          <a:graphicData uri="http://schemas.openxmlformats.org/drawingml/2006/table">
            <a:tbl>
              <a:tblPr firstRow="1" bandRow="1">
                <a:tableStyleId>{C083E6E3-FA7D-4D7B-A595-EF9225AFEA82}</a:tableStyleId>
              </a:tblPr>
              <a:tblGrid>
                <a:gridCol w="1008112">
                  <a:extLst>
                    <a:ext uri="{9D8B030D-6E8A-4147-A177-3AD203B41FA5}">
                      <a16:colId xmlns:a16="http://schemas.microsoft.com/office/drawing/2014/main" val="2846243799"/>
                    </a:ext>
                  </a:extLst>
                </a:gridCol>
                <a:gridCol w="2268252">
                  <a:extLst>
                    <a:ext uri="{9D8B030D-6E8A-4147-A177-3AD203B41FA5}">
                      <a16:colId xmlns:a16="http://schemas.microsoft.com/office/drawing/2014/main" val="267777046"/>
                    </a:ext>
                  </a:extLst>
                </a:gridCol>
                <a:gridCol w="360040">
                  <a:extLst>
                    <a:ext uri="{9D8B030D-6E8A-4147-A177-3AD203B41FA5}">
                      <a16:colId xmlns:a16="http://schemas.microsoft.com/office/drawing/2014/main" val="1044300246"/>
                    </a:ext>
                  </a:extLst>
                </a:gridCol>
                <a:gridCol w="4824536">
                  <a:extLst>
                    <a:ext uri="{9D8B030D-6E8A-4147-A177-3AD203B41FA5}">
                      <a16:colId xmlns:a16="http://schemas.microsoft.com/office/drawing/2014/main" val="1050045971"/>
                    </a:ext>
                  </a:extLst>
                </a:gridCol>
              </a:tblGrid>
              <a:tr h="364955">
                <a:tc>
                  <a:txBody>
                    <a:bodyPr/>
                    <a:lstStyle/>
                    <a:p>
                      <a:pPr algn="l" fontAlgn="b">
                        <a:spcAft>
                          <a:spcPts val="600"/>
                        </a:spcAft>
                      </a:pPr>
                      <a:r>
                        <a:rPr lang="en-US" sz="2400" b="0" i="0" u="none" strike="noStrike" noProof="0">
                          <a:solidFill>
                            <a:srgbClr val="000000"/>
                          </a:solidFill>
                          <a:effectLst/>
                          <a:latin typeface="Arial" panose="020B0604020202020204" pitchFamily="34" charset="0"/>
                        </a:rPr>
                        <a:t>Rule 1:</a:t>
                      </a:r>
                    </a:p>
                  </a:txBody>
                  <a:tcPr marL="18000" marR="18000" marT="54000" marB="54000">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r" fontAlgn="b">
                        <a:spcAft>
                          <a:spcPts val="600"/>
                        </a:spcAft>
                      </a:pPr>
                      <a:r>
                        <a:rPr lang="en-US" sz="2400" b="1" i="0" u="none" strike="noStrike" noProof="0" dirty="0">
                          <a:solidFill>
                            <a:schemeClr val="accent6">
                              <a:lumMod val="50000"/>
                            </a:schemeClr>
                          </a:solidFill>
                          <a:effectLst/>
                          <a:latin typeface="Arial" panose="020B0604020202020204" pitchFamily="34" charset="0"/>
                        </a:rPr>
                        <a:t>sentence</a:t>
                      </a:r>
                    </a:p>
                  </a:txBody>
                  <a:tcPr marL="18000" marR="18000" marT="54000" marB="54000">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a:solidFill>
                            <a:schemeClr val="tx1"/>
                          </a:solidFill>
                          <a:effectLst/>
                          <a:latin typeface="Arial" panose="020B0604020202020204" pitchFamily="34" charset="0"/>
                        </a:rPr>
                        <a:t>→</a:t>
                      </a:r>
                    </a:p>
                  </a:txBody>
                  <a:tcPr marL="18000" marR="18000" marT="54000" marB="54000">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dirty="0" err="1">
                          <a:solidFill>
                            <a:schemeClr val="accent6">
                              <a:lumMod val="50000"/>
                            </a:schemeClr>
                          </a:solidFill>
                          <a:effectLst/>
                          <a:latin typeface="Arial" panose="020B0604020202020204" pitchFamily="34" charset="0"/>
                        </a:rPr>
                        <a:t>nominal_group</a:t>
                      </a:r>
                      <a:r>
                        <a:rPr lang="en-US" sz="2400" b="0" i="0" u="none" strike="noStrike" noProof="0" dirty="0">
                          <a:solidFill>
                            <a:schemeClr val="accent6">
                              <a:lumMod val="50000"/>
                            </a:schemeClr>
                          </a:solidFill>
                          <a:effectLst/>
                          <a:latin typeface="Arial" panose="020B0604020202020204" pitchFamily="34" charset="0"/>
                        </a:rPr>
                        <a:t> verb</a:t>
                      </a:r>
                    </a:p>
                  </a:txBody>
                  <a:tcPr marL="18000" marR="18000" marT="54000" marB="54000">
                    <a:lnL>
                      <a:noFill/>
                    </a:lnL>
                    <a:lnR>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72064404"/>
                  </a:ext>
                </a:extLst>
              </a:tr>
              <a:tr h="545982">
                <a:tc>
                  <a:txBody>
                    <a:bodyPr/>
                    <a:lstStyle/>
                    <a:p>
                      <a:pPr algn="l" fontAlgn="b">
                        <a:spcAft>
                          <a:spcPts val="600"/>
                        </a:spcAft>
                      </a:pPr>
                      <a:r>
                        <a:rPr lang="en-US" sz="2400" b="0" i="0" u="none" strike="noStrike" noProof="0">
                          <a:solidFill>
                            <a:srgbClr val="000000"/>
                          </a:solidFill>
                          <a:effectLst/>
                          <a:latin typeface="Arial" panose="020B0604020202020204" pitchFamily="34" charset="0"/>
                        </a:rPr>
                        <a:t>Rule 2:</a:t>
                      </a:r>
                    </a:p>
                  </a:txBody>
                  <a:tcPr marL="18000" marR="18000" marT="54000" marB="54000">
                    <a:lnL>
                      <a:noFill/>
                    </a:lnL>
                    <a:lnR>
                      <a:noFill/>
                    </a:lnR>
                    <a:lnT w="12700" cmpd="sng">
                      <a:noFill/>
                    </a:lnT>
                    <a:lnB>
                      <a:noFill/>
                    </a:lnB>
                    <a:lnTlToBr w="12700" cmpd="sng">
                      <a:noFill/>
                      <a:prstDash val="solid"/>
                    </a:lnTlToBr>
                    <a:lnBlToTr w="12700" cmpd="sng">
                      <a:noFill/>
                      <a:prstDash val="solid"/>
                    </a:lnBlToTr>
                    <a:noFill/>
                  </a:tcPr>
                </a:tc>
                <a:tc>
                  <a:txBody>
                    <a:bodyPr/>
                    <a:lstStyle/>
                    <a:p>
                      <a:pPr algn="r" fontAlgn="b">
                        <a:spcAft>
                          <a:spcPts val="600"/>
                        </a:spcAft>
                      </a:pPr>
                      <a:r>
                        <a:rPr lang="en-US" sz="2400" b="0" i="0" u="none" strike="noStrike" noProof="0" dirty="0" err="1">
                          <a:solidFill>
                            <a:schemeClr val="accent6">
                              <a:lumMod val="50000"/>
                            </a:schemeClr>
                          </a:solidFill>
                          <a:effectLst/>
                          <a:latin typeface="Arial" panose="020B0604020202020204" pitchFamily="34" charset="0"/>
                        </a:rPr>
                        <a:t>nominal_group</a:t>
                      </a:r>
                      <a:endParaRPr lang="en-US" sz="2400" b="0" i="0" u="none" strike="noStrike" noProof="0" dirty="0">
                        <a:solidFill>
                          <a:schemeClr val="accent6">
                            <a:lumMod val="50000"/>
                          </a:schemeClr>
                        </a:solidFill>
                        <a:effectLst/>
                        <a:latin typeface="Arial" panose="020B0604020202020204" pitchFamily="34" charset="0"/>
                      </a:endParaRPr>
                    </a:p>
                  </a:txBody>
                  <a:tcPr marL="18000" marR="18000" marT="54000" marB="54000">
                    <a:lnL>
                      <a:noFill/>
                    </a:lnL>
                    <a:lnR>
                      <a:noFill/>
                    </a:lnR>
                    <a:lnT w="12700" cmpd="sng">
                      <a:noFill/>
                    </a:lnT>
                    <a:lnB>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a:solidFill>
                            <a:schemeClr val="tx1"/>
                          </a:solidFill>
                          <a:effectLst/>
                          <a:latin typeface="Arial" panose="020B0604020202020204" pitchFamily="34" charset="0"/>
                        </a:rPr>
                        <a:t>→</a:t>
                      </a:r>
                    </a:p>
                  </a:txBody>
                  <a:tcPr marL="18000" marR="18000" marT="54000" marB="54000">
                    <a:lnL>
                      <a:noFill/>
                    </a:lnL>
                    <a:lnR>
                      <a:noFill/>
                    </a:lnR>
                    <a:lnT w="12700" cmpd="sng">
                      <a:noFill/>
                    </a:lnT>
                    <a:lnB>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a:solidFill>
                            <a:schemeClr val="accent6">
                              <a:lumMod val="50000"/>
                            </a:schemeClr>
                          </a:solidFill>
                          <a:effectLst/>
                          <a:latin typeface="Arial" panose="020B0604020202020204" pitchFamily="34" charset="0"/>
                        </a:rPr>
                        <a:t>article noun </a:t>
                      </a:r>
                      <a:r>
                        <a:rPr lang="en-US" sz="2400" b="0" i="0" u="none" strike="noStrike" noProof="0">
                          <a:solidFill>
                            <a:schemeClr val="tx1"/>
                          </a:solidFill>
                          <a:effectLst/>
                          <a:latin typeface="Arial" panose="020B0604020202020204" pitchFamily="34" charset="0"/>
                        </a:rPr>
                        <a:t>|</a:t>
                      </a:r>
                      <a:r>
                        <a:rPr lang="en-US" sz="2400" b="0" i="0" u="none" strike="noStrike" noProof="0">
                          <a:solidFill>
                            <a:schemeClr val="accent6">
                              <a:lumMod val="50000"/>
                            </a:schemeClr>
                          </a:solidFill>
                          <a:effectLst/>
                          <a:latin typeface="Arial" panose="020B0604020202020204" pitchFamily="34" charset="0"/>
                        </a:rPr>
                        <a:t> article adjective noun </a:t>
                      </a:r>
                    </a:p>
                  </a:txBody>
                  <a:tcPr marL="18000" marR="18000" marT="54000" marB="54000">
                    <a:lnL>
                      <a:noFill/>
                    </a:lnL>
                    <a:lnR>
                      <a:noFill/>
                    </a:lnR>
                    <a:lnT w="12700" cmpd="sng">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633215171"/>
                  </a:ext>
                </a:extLst>
              </a:tr>
              <a:tr h="276500">
                <a:tc>
                  <a:txBody>
                    <a:bodyPr/>
                    <a:lstStyle/>
                    <a:p>
                      <a:pPr algn="l" fontAlgn="b">
                        <a:spcAft>
                          <a:spcPts val="600"/>
                        </a:spcAft>
                      </a:pPr>
                      <a:r>
                        <a:rPr lang="en-US" sz="2400" b="0" i="0" u="none" strike="noStrike" noProof="0">
                          <a:solidFill>
                            <a:srgbClr val="000000"/>
                          </a:solidFill>
                          <a:effectLst/>
                          <a:latin typeface="Arial" panose="020B0604020202020204" pitchFamily="34" charset="0"/>
                        </a:rPr>
                        <a:t>Rule 3:</a:t>
                      </a:r>
                    </a:p>
                  </a:txBody>
                  <a:tcPr marL="18000" marR="18000" marT="54000" marB="54000">
                    <a:lnL>
                      <a:noFill/>
                    </a:lnL>
                    <a:lnR>
                      <a:noFill/>
                    </a:lnR>
                    <a:lnT>
                      <a:noFill/>
                    </a:lnT>
                    <a:lnB>
                      <a:noFill/>
                    </a:lnB>
                    <a:lnTlToBr w="12700" cmpd="sng">
                      <a:noFill/>
                      <a:prstDash val="solid"/>
                    </a:lnTlToBr>
                    <a:lnBlToTr w="12700" cmpd="sng">
                      <a:noFill/>
                      <a:prstDash val="solid"/>
                    </a:lnBlToTr>
                    <a:noFill/>
                  </a:tcPr>
                </a:tc>
                <a:tc>
                  <a:txBody>
                    <a:bodyPr/>
                    <a:lstStyle/>
                    <a:p>
                      <a:pPr algn="r" fontAlgn="b">
                        <a:spcAft>
                          <a:spcPts val="600"/>
                        </a:spcAft>
                      </a:pPr>
                      <a:r>
                        <a:rPr lang="en-US" sz="2400" b="0" i="0" u="none" strike="noStrike" noProof="0">
                          <a:solidFill>
                            <a:schemeClr val="accent6">
                              <a:lumMod val="50000"/>
                            </a:schemeClr>
                          </a:solidFill>
                          <a:effectLst/>
                          <a:latin typeface="Arial" panose="020B0604020202020204" pitchFamily="34" charset="0"/>
                        </a:rPr>
                        <a:t>article</a:t>
                      </a:r>
                    </a:p>
                  </a:txBody>
                  <a:tcPr marL="18000" marR="18000" marT="54000" marB="54000">
                    <a:lnL>
                      <a:noFill/>
                    </a:lnL>
                    <a:lnR>
                      <a:noFill/>
                    </a:lnR>
                    <a:lnT>
                      <a:noFill/>
                    </a:lnT>
                    <a:lnB>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a:solidFill>
                            <a:schemeClr val="tx1"/>
                          </a:solidFill>
                          <a:effectLst/>
                          <a:latin typeface="Arial" panose="020B0604020202020204" pitchFamily="34" charset="0"/>
                        </a:rPr>
                        <a:t>→</a:t>
                      </a:r>
                    </a:p>
                  </a:txBody>
                  <a:tcPr marL="18000" marR="18000" marT="54000" marB="54000">
                    <a:lnL>
                      <a:noFill/>
                    </a:lnL>
                    <a:lnR>
                      <a:noFill/>
                    </a:lnR>
                    <a:lnT>
                      <a:noFill/>
                    </a:lnT>
                    <a:lnB>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a:solidFill>
                            <a:srgbClr val="C00000"/>
                          </a:solidFill>
                          <a:effectLst/>
                          <a:latin typeface="Arial" panose="020B0604020202020204" pitchFamily="34" charset="0"/>
                        </a:rPr>
                        <a:t>the  </a:t>
                      </a:r>
                      <a:r>
                        <a:rPr lang="en-US" sz="2400" b="0" i="0" u="none" strike="noStrike" noProof="0">
                          <a:solidFill>
                            <a:schemeClr val="tx1"/>
                          </a:solidFill>
                          <a:effectLst/>
                          <a:latin typeface="Arial" panose="020B0604020202020204" pitchFamily="34" charset="0"/>
                        </a:rPr>
                        <a:t>|</a:t>
                      </a:r>
                      <a:r>
                        <a:rPr lang="en-US" sz="2400" b="0" i="0" u="none" strike="noStrike" noProof="0">
                          <a:solidFill>
                            <a:srgbClr val="C00000"/>
                          </a:solidFill>
                          <a:effectLst/>
                          <a:latin typeface="Arial" panose="020B0604020202020204" pitchFamily="34" charset="0"/>
                        </a:rPr>
                        <a:t>  a</a:t>
                      </a:r>
                    </a:p>
                  </a:txBody>
                  <a:tcPr marL="18000" marR="18000" marT="54000" marB="5400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68689161"/>
                  </a:ext>
                </a:extLst>
              </a:tr>
              <a:tr h="276500">
                <a:tc>
                  <a:txBody>
                    <a:bodyPr/>
                    <a:lstStyle/>
                    <a:p>
                      <a:pPr algn="l" fontAlgn="b">
                        <a:spcAft>
                          <a:spcPts val="600"/>
                        </a:spcAft>
                      </a:pPr>
                      <a:r>
                        <a:rPr lang="en-US" sz="2400" b="0" i="0" u="none" strike="noStrike" noProof="0">
                          <a:solidFill>
                            <a:srgbClr val="000000"/>
                          </a:solidFill>
                          <a:effectLst/>
                          <a:latin typeface="Arial" panose="020B0604020202020204" pitchFamily="34" charset="0"/>
                        </a:rPr>
                        <a:t>Rule 4:</a:t>
                      </a:r>
                    </a:p>
                  </a:txBody>
                  <a:tcPr marL="18000" marR="18000" marT="54000" marB="54000">
                    <a:lnL>
                      <a:noFill/>
                    </a:lnL>
                    <a:lnR>
                      <a:noFill/>
                    </a:lnR>
                    <a:lnT>
                      <a:noFill/>
                    </a:lnT>
                    <a:lnB>
                      <a:noFill/>
                    </a:lnB>
                    <a:lnTlToBr w="12700" cmpd="sng">
                      <a:noFill/>
                      <a:prstDash val="solid"/>
                    </a:lnTlToBr>
                    <a:lnBlToTr w="12700" cmpd="sng">
                      <a:noFill/>
                      <a:prstDash val="solid"/>
                    </a:lnBlToTr>
                    <a:noFill/>
                  </a:tcPr>
                </a:tc>
                <a:tc>
                  <a:txBody>
                    <a:bodyPr/>
                    <a:lstStyle/>
                    <a:p>
                      <a:pPr algn="r" fontAlgn="b">
                        <a:spcAft>
                          <a:spcPts val="600"/>
                        </a:spcAft>
                      </a:pPr>
                      <a:r>
                        <a:rPr lang="en-US" sz="2400" b="0" i="0" u="none" strike="noStrike" noProof="0">
                          <a:solidFill>
                            <a:schemeClr val="accent6">
                              <a:lumMod val="50000"/>
                            </a:schemeClr>
                          </a:solidFill>
                          <a:effectLst/>
                          <a:latin typeface="Arial" panose="020B0604020202020204" pitchFamily="34" charset="0"/>
                        </a:rPr>
                        <a:t>adjective</a:t>
                      </a:r>
                    </a:p>
                  </a:txBody>
                  <a:tcPr marL="18000" marR="18000" marT="54000" marB="54000">
                    <a:lnL>
                      <a:noFill/>
                    </a:lnL>
                    <a:lnR>
                      <a:noFill/>
                    </a:lnR>
                    <a:lnT>
                      <a:noFill/>
                    </a:lnT>
                    <a:lnB>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a:solidFill>
                            <a:schemeClr val="tx1"/>
                          </a:solidFill>
                          <a:effectLst/>
                          <a:latin typeface="Arial" panose="020B0604020202020204" pitchFamily="34" charset="0"/>
                        </a:rPr>
                        <a:t>→</a:t>
                      </a:r>
                    </a:p>
                  </a:txBody>
                  <a:tcPr marL="18000" marR="18000" marT="54000" marB="54000">
                    <a:lnL>
                      <a:noFill/>
                    </a:lnL>
                    <a:lnR>
                      <a:noFill/>
                    </a:lnR>
                    <a:lnT>
                      <a:noFill/>
                    </a:lnT>
                    <a:lnB>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a:solidFill>
                            <a:srgbClr val="C00000"/>
                          </a:solidFill>
                          <a:effectLst/>
                          <a:latin typeface="Arial" panose="020B0604020202020204" pitchFamily="34" charset="0"/>
                        </a:rPr>
                        <a:t>big  </a:t>
                      </a:r>
                      <a:r>
                        <a:rPr lang="en-US" sz="2400" b="0" i="0" u="none" strike="noStrike" noProof="0">
                          <a:solidFill>
                            <a:schemeClr val="tx1"/>
                          </a:solidFill>
                          <a:effectLst/>
                          <a:latin typeface="Arial" panose="020B0604020202020204" pitchFamily="34" charset="0"/>
                        </a:rPr>
                        <a:t>|</a:t>
                      </a:r>
                      <a:r>
                        <a:rPr lang="en-US" sz="2400" b="0" i="0" u="none" strike="noStrike" noProof="0">
                          <a:solidFill>
                            <a:srgbClr val="C00000"/>
                          </a:solidFill>
                          <a:effectLst/>
                          <a:latin typeface="Arial" panose="020B0604020202020204" pitchFamily="34" charset="0"/>
                        </a:rPr>
                        <a:t>  small</a:t>
                      </a:r>
                    </a:p>
                  </a:txBody>
                  <a:tcPr marL="18000" marR="18000" marT="54000" marB="5400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630128074"/>
                  </a:ext>
                </a:extLst>
              </a:tr>
              <a:tr h="276500">
                <a:tc>
                  <a:txBody>
                    <a:bodyPr/>
                    <a:lstStyle/>
                    <a:p>
                      <a:pPr algn="l" fontAlgn="b">
                        <a:spcAft>
                          <a:spcPts val="600"/>
                        </a:spcAft>
                      </a:pPr>
                      <a:r>
                        <a:rPr lang="en-US" sz="2400" b="0" i="0" u="none" strike="noStrike" noProof="0">
                          <a:solidFill>
                            <a:srgbClr val="000000"/>
                          </a:solidFill>
                          <a:effectLst/>
                          <a:latin typeface="Arial" panose="020B0604020202020204" pitchFamily="34" charset="0"/>
                        </a:rPr>
                        <a:t>Rule 5:</a:t>
                      </a:r>
                    </a:p>
                  </a:txBody>
                  <a:tcPr marL="18000" marR="18000" marT="54000" marB="54000">
                    <a:lnL>
                      <a:noFill/>
                    </a:lnL>
                    <a:lnR>
                      <a:noFill/>
                    </a:lnR>
                    <a:lnT>
                      <a:noFill/>
                    </a:lnT>
                    <a:lnB>
                      <a:noFill/>
                    </a:lnB>
                    <a:lnTlToBr w="12700" cmpd="sng">
                      <a:noFill/>
                      <a:prstDash val="solid"/>
                    </a:lnTlToBr>
                    <a:lnBlToTr w="12700" cmpd="sng">
                      <a:noFill/>
                      <a:prstDash val="solid"/>
                    </a:lnBlToTr>
                    <a:noFill/>
                  </a:tcPr>
                </a:tc>
                <a:tc>
                  <a:txBody>
                    <a:bodyPr/>
                    <a:lstStyle/>
                    <a:p>
                      <a:pPr algn="r" fontAlgn="b">
                        <a:spcAft>
                          <a:spcPts val="600"/>
                        </a:spcAft>
                      </a:pPr>
                      <a:r>
                        <a:rPr lang="en-US" sz="2400" b="0" i="0" u="none" strike="noStrike" noProof="0">
                          <a:solidFill>
                            <a:schemeClr val="accent6">
                              <a:lumMod val="50000"/>
                            </a:schemeClr>
                          </a:solidFill>
                          <a:effectLst/>
                          <a:latin typeface="Arial" panose="020B0604020202020204" pitchFamily="34" charset="0"/>
                        </a:rPr>
                        <a:t>noun</a:t>
                      </a:r>
                    </a:p>
                  </a:txBody>
                  <a:tcPr marL="18000" marR="18000" marT="54000" marB="54000">
                    <a:lnL>
                      <a:noFill/>
                    </a:lnL>
                    <a:lnR>
                      <a:noFill/>
                    </a:lnR>
                    <a:lnT>
                      <a:noFill/>
                    </a:lnT>
                    <a:lnB>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a:solidFill>
                            <a:schemeClr val="tx1"/>
                          </a:solidFill>
                          <a:effectLst/>
                          <a:latin typeface="Arial" panose="020B0604020202020204" pitchFamily="34" charset="0"/>
                        </a:rPr>
                        <a:t>→</a:t>
                      </a:r>
                    </a:p>
                  </a:txBody>
                  <a:tcPr marL="18000" marR="18000" marT="54000" marB="54000">
                    <a:lnL>
                      <a:noFill/>
                    </a:lnL>
                    <a:lnR>
                      <a:noFill/>
                    </a:lnR>
                    <a:lnT>
                      <a:noFill/>
                    </a:lnT>
                    <a:lnB>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dirty="0">
                          <a:solidFill>
                            <a:srgbClr val="C00000"/>
                          </a:solidFill>
                          <a:effectLst/>
                          <a:latin typeface="Arial" panose="020B0604020202020204" pitchFamily="34" charset="0"/>
                        </a:rPr>
                        <a:t>guitar  </a:t>
                      </a:r>
                      <a:r>
                        <a:rPr lang="en-US" sz="2400" b="0" i="0" u="none" strike="noStrike" noProof="0" dirty="0">
                          <a:solidFill>
                            <a:schemeClr val="tx1"/>
                          </a:solidFill>
                          <a:effectLst/>
                          <a:latin typeface="Arial" panose="020B0604020202020204" pitchFamily="34" charset="0"/>
                        </a:rPr>
                        <a:t>|</a:t>
                      </a:r>
                      <a:r>
                        <a:rPr lang="en-US" sz="2400" b="0" i="0" u="none" strike="noStrike" noProof="0" dirty="0">
                          <a:solidFill>
                            <a:srgbClr val="C00000"/>
                          </a:solidFill>
                          <a:effectLst/>
                          <a:latin typeface="Arial" panose="020B0604020202020204" pitchFamily="34" charset="0"/>
                        </a:rPr>
                        <a:t>  cat</a:t>
                      </a:r>
                    </a:p>
                  </a:txBody>
                  <a:tcPr marL="18000" marR="18000" marT="54000" marB="54000">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142763431"/>
                  </a:ext>
                </a:extLst>
              </a:tr>
              <a:tr h="276500">
                <a:tc>
                  <a:txBody>
                    <a:bodyPr/>
                    <a:lstStyle/>
                    <a:p>
                      <a:pPr algn="l" fontAlgn="b">
                        <a:spcAft>
                          <a:spcPts val="600"/>
                        </a:spcAft>
                      </a:pPr>
                      <a:r>
                        <a:rPr lang="en-US" sz="2400" b="0" i="0" u="none" strike="noStrike" noProof="0">
                          <a:solidFill>
                            <a:srgbClr val="000000"/>
                          </a:solidFill>
                          <a:effectLst/>
                          <a:latin typeface="Arial" panose="020B0604020202020204" pitchFamily="34" charset="0"/>
                        </a:rPr>
                        <a:t>Rule 6:</a:t>
                      </a:r>
                    </a:p>
                  </a:txBody>
                  <a:tcPr marL="18000" marR="18000" marT="54000" marB="54000">
                    <a:lnL>
                      <a:noFill/>
                    </a:lnL>
                    <a:lnR>
                      <a:noFill/>
                    </a:lnR>
                    <a:lnT>
                      <a:noFill/>
                    </a:lnT>
                    <a:lnB w="12700" cmpd="sng">
                      <a:noFill/>
                    </a:lnB>
                    <a:lnTlToBr w="12700" cmpd="sng">
                      <a:noFill/>
                      <a:prstDash val="solid"/>
                    </a:lnTlToBr>
                    <a:lnBlToTr w="12700" cmpd="sng">
                      <a:noFill/>
                      <a:prstDash val="solid"/>
                    </a:lnBlToTr>
                    <a:noFill/>
                  </a:tcPr>
                </a:tc>
                <a:tc>
                  <a:txBody>
                    <a:bodyPr/>
                    <a:lstStyle/>
                    <a:p>
                      <a:pPr algn="r" fontAlgn="b">
                        <a:spcAft>
                          <a:spcPts val="600"/>
                        </a:spcAft>
                      </a:pPr>
                      <a:r>
                        <a:rPr lang="en-US" sz="2400" b="0" i="0" u="none" strike="noStrike" noProof="0">
                          <a:solidFill>
                            <a:schemeClr val="accent6">
                              <a:lumMod val="50000"/>
                            </a:schemeClr>
                          </a:solidFill>
                          <a:effectLst/>
                          <a:latin typeface="Arial" panose="020B0604020202020204" pitchFamily="34" charset="0"/>
                        </a:rPr>
                        <a:t>verb</a:t>
                      </a:r>
                    </a:p>
                  </a:txBody>
                  <a:tcPr marL="18000" marR="18000" marT="54000" marB="54000">
                    <a:lnL>
                      <a:noFill/>
                    </a:lnL>
                    <a:lnR>
                      <a:noFill/>
                    </a:lnR>
                    <a:lnT>
                      <a:noFill/>
                    </a:lnT>
                    <a:lnB w="12700" cmpd="sng">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a:solidFill>
                            <a:schemeClr val="tx1"/>
                          </a:solidFill>
                          <a:effectLst/>
                          <a:latin typeface="Arial" panose="020B0604020202020204" pitchFamily="34" charset="0"/>
                        </a:rPr>
                        <a:t>→</a:t>
                      </a:r>
                    </a:p>
                  </a:txBody>
                  <a:tcPr marL="18000" marR="18000" marT="54000" marB="54000">
                    <a:lnL>
                      <a:noFill/>
                    </a:lnL>
                    <a:lnR>
                      <a:noFill/>
                    </a:lnR>
                    <a:lnT>
                      <a:noFill/>
                    </a:lnT>
                    <a:lnB w="12700" cmpd="sng">
                      <a:noFill/>
                    </a:lnB>
                    <a:lnTlToBr w="12700" cmpd="sng">
                      <a:noFill/>
                      <a:prstDash val="solid"/>
                    </a:lnTlToBr>
                    <a:lnBlToTr w="12700" cmpd="sng">
                      <a:noFill/>
                      <a:prstDash val="solid"/>
                    </a:lnBlToTr>
                    <a:noFill/>
                  </a:tcPr>
                </a:tc>
                <a:tc>
                  <a:txBody>
                    <a:bodyPr/>
                    <a:lstStyle/>
                    <a:p>
                      <a:pPr algn="l" fontAlgn="b">
                        <a:spcAft>
                          <a:spcPts val="600"/>
                        </a:spcAft>
                      </a:pPr>
                      <a:r>
                        <a:rPr lang="en-US" sz="2400" b="0" i="0" u="none" strike="noStrike" noProof="0" dirty="0">
                          <a:solidFill>
                            <a:srgbClr val="C00000"/>
                          </a:solidFill>
                          <a:effectLst/>
                          <a:latin typeface="Arial" panose="020B0604020202020204" pitchFamily="34" charset="0"/>
                        </a:rPr>
                        <a:t>sleeps  </a:t>
                      </a:r>
                      <a:r>
                        <a:rPr lang="en-US" sz="2400" b="0" i="0" u="none" strike="noStrike" noProof="0" dirty="0">
                          <a:solidFill>
                            <a:schemeClr val="tx1"/>
                          </a:solidFill>
                          <a:effectLst/>
                          <a:latin typeface="Arial" panose="020B0604020202020204" pitchFamily="34" charset="0"/>
                        </a:rPr>
                        <a:t>|</a:t>
                      </a:r>
                      <a:r>
                        <a:rPr lang="en-US" sz="2400" b="0" i="0" u="none" strike="noStrike" noProof="0" dirty="0">
                          <a:solidFill>
                            <a:srgbClr val="C00000"/>
                          </a:solidFill>
                          <a:effectLst/>
                          <a:latin typeface="Arial" panose="020B0604020202020204" pitchFamily="34" charset="0"/>
                        </a:rPr>
                        <a:t>  plays</a:t>
                      </a:r>
                    </a:p>
                  </a:txBody>
                  <a:tcPr marL="18000" marR="18000" marT="54000" marB="54000">
                    <a:lnL>
                      <a:noFill/>
                    </a:lnL>
                    <a:lnR>
                      <a:noFill/>
                    </a:lnR>
                    <a:lnT>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9415949"/>
                  </a:ext>
                </a:extLst>
              </a:tr>
            </a:tbl>
          </a:graphicData>
        </a:graphic>
      </p:graphicFrame>
    </p:spTree>
    <p:extLst>
      <p:ext uri="{BB962C8B-B14F-4D97-AF65-F5344CB8AC3E}">
        <p14:creationId xmlns:p14="http://schemas.microsoft.com/office/powerpoint/2010/main" val="1444774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a:t>Syntax, an example</a:t>
            </a:r>
          </a:p>
        </p:txBody>
      </p:sp>
      <p:sp>
        <p:nvSpPr>
          <p:cNvPr id="7" name="Inhaltsplatzhalter 6"/>
          <p:cNvSpPr>
            <a:spLocks noGrp="1"/>
          </p:cNvSpPr>
          <p:nvPr>
            <p:ph idx="1"/>
          </p:nvPr>
        </p:nvSpPr>
        <p:spPr>
          <a:xfrm>
            <a:off x="1439651" y="2576367"/>
            <a:ext cx="5533735" cy="576064"/>
          </a:xfrm>
        </p:spPr>
        <p:txBody>
          <a:bodyPr>
            <a:normAutofit/>
          </a:bodyPr>
          <a:lstStyle/>
          <a:p>
            <a:pPr marL="0" indent="0" algn="ctr">
              <a:buNone/>
            </a:pPr>
            <a:r>
              <a:rPr lang="en-US" sz="2400">
                <a:solidFill>
                  <a:schemeClr val="accent6">
                    <a:lumMod val="50000"/>
                  </a:schemeClr>
                </a:solidFill>
              </a:rPr>
              <a:t>nominal_phrase                      verb</a:t>
            </a:r>
          </a:p>
          <a:p>
            <a:pPr marL="0" indent="0" algn="ctr">
              <a:buNone/>
            </a:pPr>
            <a:endParaRPr lang="en-US" sz="2400"/>
          </a:p>
        </p:txBody>
      </p:sp>
      <p:sp>
        <p:nvSpPr>
          <p:cNvPr id="5" name="Fußzeilenplatzhalter 4"/>
          <p:cNvSpPr>
            <a:spLocks noGrp="1"/>
          </p:cNvSpPr>
          <p:nvPr>
            <p:ph type="ftr" sz="quarter" idx="11"/>
          </p:nvPr>
        </p:nvSpPr>
        <p:spPr/>
        <p:txBody>
          <a:bodyPr/>
          <a:lstStyle/>
          <a:p>
            <a:r>
              <a:rPr lang="en-US"/>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en-US" smtClean="0"/>
              <a:pPr/>
              <a:t>7</a:t>
            </a:fld>
            <a:endParaRPr lang="en-US"/>
          </a:p>
        </p:txBody>
      </p:sp>
      <p:sp>
        <p:nvSpPr>
          <p:cNvPr id="9" name="Inhaltsplatzhalter 6">
            <a:extLst>
              <a:ext uri="{FF2B5EF4-FFF2-40B4-BE49-F238E27FC236}">
                <a16:creationId xmlns:a16="http://schemas.microsoft.com/office/drawing/2014/main" id="{E5372B73-24B0-314A-B5EF-C887A90B3A23}"/>
              </a:ext>
            </a:extLst>
          </p:cNvPr>
          <p:cNvSpPr txBox="1">
            <a:spLocks/>
          </p:cNvSpPr>
          <p:nvPr/>
        </p:nvSpPr>
        <p:spPr>
          <a:xfrm>
            <a:off x="3427542" y="1457457"/>
            <a:ext cx="3172127" cy="576064"/>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Wingdings" panose="05000000000000000000" pitchFamily="2" charset="2"/>
              <a:buNone/>
            </a:pPr>
            <a:r>
              <a:rPr lang="en-US" sz="2400" b="1">
                <a:solidFill>
                  <a:schemeClr val="accent6">
                    <a:lumMod val="50000"/>
                  </a:schemeClr>
                </a:solidFill>
              </a:rPr>
              <a:t>sentence</a:t>
            </a:r>
          </a:p>
        </p:txBody>
      </p:sp>
      <p:cxnSp>
        <p:nvCxnSpPr>
          <p:cNvPr id="3" name="Gerade Verbindung 2">
            <a:extLst>
              <a:ext uri="{FF2B5EF4-FFF2-40B4-BE49-F238E27FC236}">
                <a16:creationId xmlns:a16="http://schemas.microsoft.com/office/drawing/2014/main" id="{011DBC98-59CA-0D42-BB87-BE58568B40A8}"/>
              </a:ext>
            </a:extLst>
          </p:cNvPr>
          <p:cNvCxnSpPr>
            <a:cxnSpLocks/>
          </p:cNvCxnSpPr>
          <p:nvPr/>
        </p:nvCxnSpPr>
        <p:spPr>
          <a:xfrm>
            <a:off x="4975715" y="1817497"/>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86C4172A-52CF-BD46-9D9D-45225CD6BAB6}"/>
              </a:ext>
            </a:extLst>
          </p:cNvPr>
          <p:cNvCxnSpPr>
            <a:cxnSpLocks/>
          </p:cNvCxnSpPr>
          <p:nvPr/>
        </p:nvCxnSpPr>
        <p:spPr>
          <a:xfrm flipH="1">
            <a:off x="3613008" y="2249545"/>
            <a:ext cx="1362706" cy="3600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79520DB2-0607-3346-A3FC-29FE77CF0348}"/>
              </a:ext>
            </a:extLst>
          </p:cNvPr>
          <p:cNvCxnSpPr>
            <a:cxnSpLocks/>
          </p:cNvCxnSpPr>
          <p:nvPr/>
        </p:nvCxnSpPr>
        <p:spPr>
          <a:xfrm>
            <a:off x="4975715" y="2249545"/>
            <a:ext cx="1095436" cy="3600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Inhaltsplatzhalter 6">
            <a:extLst>
              <a:ext uri="{FF2B5EF4-FFF2-40B4-BE49-F238E27FC236}">
                <a16:creationId xmlns:a16="http://schemas.microsoft.com/office/drawing/2014/main" id="{45AE30AE-2D1C-1D45-88F8-6CF6B9D1D872}"/>
              </a:ext>
            </a:extLst>
          </p:cNvPr>
          <p:cNvSpPr txBox="1">
            <a:spLocks/>
          </p:cNvSpPr>
          <p:nvPr/>
        </p:nvSpPr>
        <p:spPr>
          <a:xfrm>
            <a:off x="755576" y="3735601"/>
            <a:ext cx="4671678" cy="576064"/>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400" dirty="0">
                <a:solidFill>
                  <a:schemeClr val="accent6">
                    <a:lumMod val="50000"/>
                  </a:schemeClr>
                </a:solidFill>
              </a:rPr>
              <a:t>article    adjective      noun</a:t>
            </a:r>
          </a:p>
        </p:txBody>
      </p:sp>
      <p:sp>
        <p:nvSpPr>
          <p:cNvPr id="23" name="Rechteckige Legende 22">
            <a:extLst>
              <a:ext uri="{FF2B5EF4-FFF2-40B4-BE49-F238E27FC236}">
                <a16:creationId xmlns:a16="http://schemas.microsoft.com/office/drawing/2014/main" id="{315753D9-75CA-854D-8A93-C8F1AA939119}"/>
              </a:ext>
            </a:extLst>
          </p:cNvPr>
          <p:cNvSpPr/>
          <p:nvPr/>
        </p:nvSpPr>
        <p:spPr>
          <a:xfrm>
            <a:off x="5708729" y="1859400"/>
            <a:ext cx="797300" cy="432048"/>
          </a:xfrm>
          <a:prstGeom prst="wedgeRectCallout">
            <a:avLst>
              <a:gd name="adj1" fmla="val -120833"/>
              <a:gd name="adj2" fmla="val 37624"/>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7030A0"/>
                </a:solidFill>
              </a:rPr>
              <a:t>rule 1</a:t>
            </a:r>
          </a:p>
        </p:txBody>
      </p:sp>
      <p:cxnSp>
        <p:nvCxnSpPr>
          <p:cNvPr id="27" name="Gerade Verbindung 26">
            <a:extLst>
              <a:ext uri="{FF2B5EF4-FFF2-40B4-BE49-F238E27FC236}">
                <a16:creationId xmlns:a16="http://schemas.microsoft.com/office/drawing/2014/main" id="{DABE6A13-56E8-654B-818C-1258D930F871}"/>
              </a:ext>
            </a:extLst>
          </p:cNvPr>
          <p:cNvCxnSpPr>
            <a:cxnSpLocks/>
          </p:cNvCxnSpPr>
          <p:nvPr/>
        </p:nvCxnSpPr>
        <p:spPr>
          <a:xfrm>
            <a:off x="3043722" y="3032956"/>
            <a:ext cx="0" cy="3426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DCA3C5C8-35F4-3144-A569-36ADC1260D2A}"/>
              </a:ext>
            </a:extLst>
          </p:cNvPr>
          <p:cNvCxnSpPr>
            <a:cxnSpLocks/>
          </p:cNvCxnSpPr>
          <p:nvPr/>
        </p:nvCxnSpPr>
        <p:spPr>
          <a:xfrm flipH="1">
            <a:off x="1759262" y="3372008"/>
            <a:ext cx="1284460" cy="37069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615431EA-614D-B444-89FF-3B5740BCEFCA}"/>
              </a:ext>
            </a:extLst>
          </p:cNvPr>
          <p:cNvCxnSpPr>
            <a:cxnSpLocks/>
          </p:cNvCxnSpPr>
          <p:nvPr/>
        </p:nvCxnSpPr>
        <p:spPr>
          <a:xfrm>
            <a:off x="3043722" y="3372008"/>
            <a:ext cx="1211901" cy="36359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581A6A47-4DDF-704A-B580-2D6C1FD4861B}"/>
              </a:ext>
            </a:extLst>
          </p:cNvPr>
          <p:cNvCxnSpPr>
            <a:cxnSpLocks/>
          </p:cNvCxnSpPr>
          <p:nvPr/>
        </p:nvCxnSpPr>
        <p:spPr>
          <a:xfrm>
            <a:off x="3043720" y="3325097"/>
            <a:ext cx="1" cy="42171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Rechteckige Legende 36">
            <a:extLst>
              <a:ext uri="{FF2B5EF4-FFF2-40B4-BE49-F238E27FC236}">
                <a16:creationId xmlns:a16="http://schemas.microsoft.com/office/drawing/2014/main" id="{AB35D03A-F798-D345-9ED4-B6AC9DDEC381}"/>
              </a:ext>
            </a:extLst>
          </p:cNvPr>
          <p:cNvSpPr/>
          <p:nvPr/>
        </p:nvSpPr>
        <p:spPr>
          <a:xfrm>
            <a:off x="3749353" y="2973481"/>
            <a:ext cx="802103" cy="432048"/>
          </a:xfrm>
          <a:prstGeom prst="wedgeRectCallout">
            <a:avLst>
              <a:gd name="adj1" fmla="val -120833"/>
              <a:gd name="adj2" fmla="val 37624"/>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7030A0"/>
                </a:solidFill>
              </a:rPr>
              <a:t>rule 2</a:t>
            </a:r>
          </a:p>
        </p:txBody>
      </p:sp>
      <p:cxnSp>
        <p:nvCxnSpPr>
          <p:cNvPr id="40" name="Gerade Verbindung mit Pfeil 39">
            <a:extLst>
              <a:ext uri="{FF2B5EF4-FFF2-40B4-BE49-F238E27FC236}">
                <a16:creationId xmlns:a16="http://schemas.microsoft.com/office/drawing/2014/main" id="{A1C26FF0-12DB-FD4E-B942-D2AF016E8E0B}"/>
              </a:ext>
            </a:extLst>
          </p:cNvPr>
          <p:cNvCxnSpPr>
            <a:cxnSpLocks/>
          </p:cNvCxnSpPr>
          <p:nvPr/>
        </p:nvCxnSpPr>
        <p:spPr>
          <a:xfrm>
            <a:off x="1655676" y="4170376"/>
            <a:ext cx="0" cy="87880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a:extLst>
              <a:ext uri="{FF2B5EF4-FFF2-40B4-BE49-F238E27FC236}">
                <a16:creationId xmlns:a16="http://schemas.microsoft.com/office/drawing/2014/main" id="{ECEFE0E7-B614-C74B-A011-DCE3AA0BC5B1}"/>
              </a:ext>
            </a:extLst>
          </p:cNvPr>
          <p:cNvCxnSpPr>
            <a:cxnSpLocks/>
          </p:cNvCxnSpPr>
          <p:nvPr/>
        </p:nvCxnSpPr>
        <p:spPr>
          <a:xfrm>
            <a:off x="3077544" y="4170376"/>
            <a:ext cx="0" cy="87880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42">
            <a:extLst>
              <a:ext uri="{FF2B5EF4-FFF2-40B4-BE49-F238E27FC236}">
                <a16:creationId xmlns:a16="http://schemas.microsoft.com/office/drawing/2014/main" id="{F9FC9558-DB75-2542-9DD9-DC1D95453D1C}"/>
              </a:ext>
            </a:extLst>
          </p:cNvPr>
          <p:cNvCxnSpPr>
            <a:cxnSpLocks/>
          </p:cNvCxnSpPr>
          <p:nvPr/>
        </p:nvCxnSpPr>
        <p:spPr>
          <a:xfrm>
            <a:off x="4499992" y="4170376"/>
            <a:ext cx="0" cy="87880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563C1A6D-F600-264C-87EC-B7825F690FCD}"/>
              </a:ext>
            </a:extLst>
          </p:cNvPr>
          <p:cNvCxnSpPr>
            <a:cxnSpLocks/>
          </p:cNvCxnSpPr>
          <p:nvPr/>
        </p:nvCxnSpPr>
        <p:spPr>
          <a:xfrm>
            <a:off x="6200319" y="2973481"/>
            <a:ext cx="0" cy="207569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Rechteckige Legende 45">
            <a:extLst>
              <a:ext uri="{FF2B5EF4-FFF2-40B4-BE49-F238E27FC236}">
                <a16:creationId xmlns:a16="http://schemas.microsoft.com/office/drawing/2014/main" id="{1509866F-499F-6A42-A8B3-DFBF79799495}"/>
              </a:ext>
            </a:extLst>
          </p:cNvPr>
          <p:cNvSpPr/>
          <p:nvPr/>
        </p:nvSpPr>
        <p:spPr>
          <a:xfrm>
            <a:off x="6430940" y="3559160"/>
            <a:ext cx="802269" cy="432048"/>
          </a:xfrm>
          <a:prstGeom prst="wedgeRectCallout">
            <a:avLst>
              <a:gd name="adj1" fmla="val -77129"/>
              <a:gd name="adj2" fmla="val 34489"/>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7030A0"/>
                </a:solidFill>
              </a:rPr>
              <a:t>rule 6</a:t>
            </a:r>
          </a:p>
        </p:txBody>
      </p:sp>
      <p:sp>
        <p:nvSpPr>
          <p:cNvPr id="47" name="Rechteckige Legende 46">
            <a:extLst>
              <a:ext uri="{FF2B5EF4-FFF2-40B4-BE49-F238E27FC236}">
                <a16:creationId xmlns:a16="http://schemas.microsoft.com/office/drawing/2014/main" id="{B57E4D0B-9507-C54D-95A7-15EA56AF148F}"/>
              </a:ext>
            </a:extLst>
          </p:cNvPr>
          <p:cNvSpPr/>
          <p:nvPr/>
        </p:nvSpPr>
        <p:spPr>
          <a:xfrm>
            <a:off x="1892256" y="4307776"/>
            <a:ext cx="802269" cy="432048"/>
          </a:xfrm>
          <a:prstGeom prst="wedgeRectCallout">
            <a:avLst>
              <a:gd name="adj1" fmla="val -77129"/>
              <a:gd name="adj2" fmla="val 34489"/>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7030A0"/>
                </a:solidFill>
              </a:rPr>
              <a:t>rule 3</a:t>
            </a:r>
          </a:p>
        </p:txBody>
      </p:sp>
      <p:sp>
        <p:nvSpPr>
          <p:cNvPr id="48" name="Rechteckige Legende 47">
            <a:extLst>
              <a:ext uri="{FF2B5EF4-FFF2-40B4-BE49-F238E27FC236}">
                <a16:creationId xmlns:a16="http://schemas.microsoft.com/office/drawing/2014/main" id="{4FDCA17A-3400-C54C-A1A1-F459E9FC9A3B}"/>
              </a:ext>
            </a:extLst>
          </p:cNvPr>
          <p:cNvSpPr/>
          <p:nvPr/>
        </p:nvSpPr>
        <p:spPr>
          <a:xfrm>
            <a:off x="3319460" y="4317945"/>
            <a:ext cx="802269" cy="432048"/>
          </a:xfrm>
          <a:prstGeom prst="wedgeRectCallout">
            <a:avLst>
              <a:gd name="adj1" fmla="val -77129"/>
              <a:gd name="adj2" fmla="val 34489"/>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7030A0"/>
                </a:solidFill>
              </a:rPr>
              <a:t>rule 4</a:t>
            </a:r>
          </a:p>
        </p:txBody>
      </p:sp>
      <p:sp>
        <p:nvSpPr>
          <p:cNvPr id="49" name="Rechteckige Legende 48">
            <a:extLst>
              <a:ext uri="{FF2B5EF4-FFF2-40B4-BE49-F238E27FC236}">
                <a16:creationId xmlns:a16="http://schemas.microsoft.com/office/drawing/2014/main" id="{81C3E55B-8105-9345-8CEB-D633EF9122F8}"/>
              </a:ext>
            </a:extLst>
          </p:cNvPr>
          <p:cNvSpPr/>
          <p:nvPr/>
        </p:nvSpPr>
        <p:spPr>
          <a:xfrm>
            <a:off x="4729277" y="4317945"/>
            <a:ext cx="802269" cy="432048"/>
          </a:xfrm>
          <a:prstGeom prst="wedgeRectCallout">
            <a:avLst>
              <a:gd name="adj1" fmla="val -77129"/>
              <a:gd name="adj2" fmla="val 34489"/>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rgbClr val="7030A0"/>
                </a:solidFill>
              </a:rPr>
              <a:t>rule 5</a:t>
            </a:r>
          </a:p>
        </p:txBody>
      </p:sp>
      <p:sp>
        <p:nvSpPr>
          <p:cNvPr id="30" name="Inhaltsplatzhalter 6">
            <a:extLst>
              <a:ext uri="{FF2B5EF4-FFF2-40B4-BE49-F238E27FC236}">
                <a16:creationId xmlns:a16="http://schemas.microsoft.com/office/drawing/2014/main" id="{0AE46EA7-61E9-854A-A1C7-CAC5A28712DD}"/>
              </a:ext>
            </a:extLst>
          </p:cNvPr>
          <p:cNvSpPr txBox="1">
            <a:spLocks/>
          </p:cNvSpPr>
          <p:nvPr/>
        </p:nvSpPr>
        <p:spPr>
          <a:xfrm>
            <a:off x="1345151" y="4958516"/>
            <a:ext cx="675141" cy="576064"/>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400" dirty="0">
                <a:solidFill>
                  <a:srgbClr val="C00000"/>
                </a:solidFill>
              </a:rPr>
              <a:t>the</a:t>
            </a:r>
          </a:p>
        </p:txBody>
      </p:sp>
      <p:sp>
        <p:nvSpPr>
          <p:cNvPr id="31" name="Inhaltsplatzhalter 6">
            <a:extLst>
              <a:ext uri="{FF2B5EF4-FFF2-40B4-BE49-F238E27FC236}">
                <a16:creationId xmlns:a16="http://schemas.microsoft.com/office/drawing/2014/main" id="{3F1CE507-545F-D444-83EE-79983C02E3BA}"/>
              </a:ext>
            </a:extLst>
          </p:cNvPr>
          <p:cNvSpPr txBox="1">
            <a:spLocks/>
          </p:cNvSpPr>
          <p:nvPr/>
        </p:nvSpPr>
        <p:spPr>
          <a:xfrm>
            <a:off x="2645584" y="4949408"/>
            <a:ext cx="954789" cy="576064"/>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400" dirty="0">
                <a:solidFill>
                  <a:srgbClr val="C00000"/>
                </a:solidFill>
              </a:rPr>
              <a:t>big</a:t>
            </a:r>
          </a:p>
        </p:txBody>
      </p:sp>
      <p:sp>
        <p:nvSpPr>
          <p:cNvPr id="32" name="Inhaltsplatzhalter 6">
            <a:extLst>
              <a:ext uri="{FF2B5EF4-FFF2-40B4-BE49-F238E27FC236}">
                <a16:creationId xmlns:a16="http://schemas.microsoft.com/office/drawing/2014/main" id="{E3714053-E5BC-844E-82A3-93632CA27304}"/>
              </a:ext>
            </a:extLst>
          </p:cNvPr>
          <p:cNvSpPr txBox="1">
            <a:spLocks/>
          </p:cNvSpPr>
          <p:nvPr/>
        </p:nvSpPr>
        <p:spPr>
          <a:xfrm>
            <a:off x="4020719" y="4958516"/>
            <a:ext cx="1044112" cy="576064"/>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400" dirty="0">
                <a:solidFill>
                  <a:srgbClr val="C00000"/>
                </a:solidFill>
              </a:rPr>
              <a:t>cat</a:t>
            </a:r>
          </a:p>
        </p:txBody>
      </p:sp>
      <p:sp>
        <p:nvSpPr>
          <p:cNvPr id="33" name="Inhaltsplatzhalter 6">
            <a:extLst>
              <a:ext uri="{FF2B5EF4-FFF2-40B4-BE49-F238E27FC236}">
                <a16:creationId xmlns:a16="http://schemas.microsoft.com/office/drawing/2014/main" id="{FB850651-C3E2-7A4F-9D32-D9AEDD05071C}"/>
              </a:ext>
            </a:extLst>
          </p:cNvPr>
          <p:cNvSpPr txBox="1">
            <a:spLocks/>
          </p:cNvSpPr>
          <p:nvPr/>
        </p:nvSpPr>
        <p:spPr>
          <a:xfrm>
            <a:off x="5643489" y="4949408"/>
            <a:ext cx="1113660" cy="576064"/>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400" dirty="0">
                <a:solidFill>
                  <a:srgbClr val="C00000"/>
                </a:solidFill>
              </a:rPr>
              <a:t>sleeps</a:t>
            </a:r>
          </a:p>
        </p:txBody>
      </p:sp>
    </p:spTree>
    <p:extLst>
      <p:ext uri="{BB962C8B-B14F-4D97-AF65-F5344CB8AC3E}">
        <p14:creationId xmlns:p14="http://schemas.microsoft.com/office/powerpoint/2010/main" val="243450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5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par>
                                <p:cTn id="27" presetID="10"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500"/>
                                        <p:tgtEl>
                                          <p:spTgt spid="27"/>
                                        </p:tgtEl>
                                      </p:cBhvr>
                                    </p:animEffect>
                                  </p:childTnLst>
                                </p:cTn>
                              </p:par>
                              <p:par>
                                <p:cTn id="30" presetID="10" presetClass="entr" presetSubtype="0" fill="hold"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par>
                                <p:cTn id="33" presetID="10" presetClass="entr" presetSubtype="0" fill="hold"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500"/>
                                        <p:tgtEl>
                                          <p:spTgt spid="2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fade">
                                      <p:cBhvr>
                                        <p:cTn id="38" dur="500"/>
                                        <p:tgtEl>
                                          <p:spTgt spid="3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500"/>
                                        <p:tgtEl>
                                          <p:spTgt spid="4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500"/>
                                        <p:tgtEl>
                                          <p:spTgt spid="4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animEffect transition="in" filter="fade">
                                      <p:cBhvr>
                                        <p:cTn id="56" dur="500"/>
                                        <p:tgtEl>
                                          <p:spTgt spid="3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fade">
                                      <p:cBhvr>
                                        <p:cTn id="61" dur="500"/>
                                        <p:tgtEl>
                                          <p:spTgt spid="42"/>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500"/>
                                        <p:tgtEl>
                                          <p:spTgt spid="48"/>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fade">
                                      <p:cBhvr>
                                        <p:cTn id="69" dur="500"/>
                                        <p:tgtEl>
                                          <p:spTgt spid="31"/>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49"/>
                                        </p:tgtEl>
                                        <p:attrNameLst>
                                          <p:attrName>style.visibility</p:attrName>
                                        </p:attrNameLst>
                                      </p:cBhvr>
                                      <p:to>
                                        <p:strVal val="visible"/>
                                      </p:to>
                                    </p:set>
                                    <p:animEffect transition="in" filter="fade">
                                      <p:cBhvr>
                                        <p:cTn id="74" dur="500"/>
                                        <p:tgtEl>
                                          <p:spTgt spid="49"/>
                                        </p:tgtEl>
                                      </p:cBhvr>
                                    </p:animEffect>
                                  </p:childTnLst>
                                </p:cTn>
                              </p:par>
                              <p:par>
                                <p:cTn id="75" presetID="10" presetClass="entr" presetSubtype="0" fill="hold" nodeType="withEffect">
                                  <p:stCondLst>
                                    <p:cond delay="0"/>
                                  </p:stCondLst>
                                  <p:childTnLst>
                                    <p:set>
                                      <p:cBhvr>
                                        <p:cTn id="76" dur="1" fill="hold">
                                          <p:stCondLst>
                                            <p:cond delay="0"/>
                                          </p:stCondLst>
                                        </p:cTn>
                                        <p:tgtEl>
                                          <p:spTgt spid="43"/>
                                        </p:tgtEl>
                                        <p:attrNameLst>
                                          <p:attrName>style.visibility</p:attrName>
                                        </p:attrNameLst>
                                      </p:cBhvr>
                                      <p:to>
                                        <p:strVal val="visible"/>
                                      </p:to>
                                    </p:set>
                                    <p:animEffect transition="in" filter="fade">
                                      <p:cBhvr>
                                        <p:cTn id="77" dur="500"/>
                                        <p:tgtEl>
                                          <p:spTgt spid="43"/>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500"/>
                                        <p:tgtEl>
                                          <p:spTgt spid="32"/>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46"/>
                                        </p:tgtEl>
                                        <p:attrNameLst>
                                          <p:attrName>style.visibility</p:attrName>
                                        </p:attrNameLst>
                                      </p:cBhvr>
                                      <p:to>
                                        <p:strVal val="visible"/>
                                      </p:to>
                                    </p:set>
                                    <p:animEffect transition="in" filter="fade">
                                      <p:cBhvr>
                                        <p:cTn id="87" dur="500"/>
                                        <p:tgtEl>
                                          <p:spTgt spid="46"/>
                                        </p:tgtEl>
                                      </p:cBhvr>
                                    </p:animEffect>
                                  </p:childTnLst>
                                </p:cTn>
                              </p:par>
                              <p:par>
                                <p:cTn id="88" presetID="10" presetClass="entr" presetSubtype="0" fill="hold" nodeType="with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fade">
                                      <p:cBhvr>
                                        <p:cTn id="90" dur="500"/>
                                        <p:tgtEl>
                                          <p:spTgt spid="44"/>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33"/>
                                        </p:tgtEl>
                                        <p:attrNameLst>
                                          <p:attrName>style.visibility</p:attrName>
                                        </p:attrNameLst>
                                      </p:cBhvr>
                                      <p:to>
                                        <p:strVal val="visible"/>
                                      </p:to>
                                    </p:set>
                                    <p:animEffect transition="in" filter="fade">
                                      <p:cBhvr>
                                        <p:cTn id="9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8" grpId="0"/>
      <p:bldP spid="23" grpId="0" animBg="1"/>
      <p:bldP spid="37" grpId="0" animBg="1"/>
      <p:bldP spid="46" grpId="0" animBg="1"/>
      <p:bldP spid="47" grpId="0" animBg="1"/>
      <p:bldP spid="48" grpId="0" animBg="1"/>
      <p:bldP spid="49" grpId="0" animBg="1"/>
      <p:bldP spid="30" grpId="0"/>
      <p:bldP spid="3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a:t>Syntax, an example</a:t>
            </a:r>
          </a:p>
        </p:txBody>
      </p:sp>
      <p:sp>
        <p:nvSpPr>
          <p:cNvPr id="7" name="Inhaltsplatzhalter 6"/>
          <p:cNvSpPr>
            <a:spLocks noGrp="1"/>
          </p:cNvSpPr>
          <p:nvPr>
            <p:ph idx="1"/>
          </p:nvPr>
        </p:nvSpPr>
        <p:spPr>
          <a:xfrm>
            <a:off x="467544" y="1844824"/>
            <a:ext cx="4572508" cy="4511526"/>
          </a:xfrm>
        </p:spPr>
        <p:txBody>
          <a:bodyPr>
            <a:normAutofit/>
          </a:bodyPr>
          <a:lstStyle/>
          <a:p>
            <a:r>
              <a:rPr lang="en-US" sz="2400" dirty="0"/>
              <a:t>Other valid sentences:</a:t>
            </a:r>
          </a:p>
          <a:p>
            <a:pPr lvl="1"/>
            <a:r>
              <a:rPr lang="en-US" sz="2200" dirty="0"/>
              <a:t>a guitar plays</a:t>
            </a:r>
          </a:p>
          <a:p>
            <a:pPr lvl="1"/>
            <a:r>
              <a:rPr lang="en-US" sz="2200" dirty="0"/>
              <a:t>the cat sleeps</a:t>
            </a:r>
          </a:p>
          <a:p>
            <a:pPr lvl="1"/>
            <a:r>
              <a:rPr lang="en-US" sz="2200" dirty="0"/>
              <a:t>a small cat plays</a:t>
            </a:r>
          </a:p>
          <a:p>
            <a:pPr lvl="1"/>
            <a:r>
              <a:rPr lang="en-US" sz="2200" dirty="0"/>
              <a:t>the big guitar sleeps</a:t>
            </a:r>
          </a:p>
          <a:p>
            <a:r>
              <a:rPr lang="en-US" sz="2400" dirty="0"/>
              <a:t>Invalid sentences:</a:t>
            </a:r>
          </a:p>
          <a:p>
            <a:pPr lvl="1"/>
            <a:r>
              <a:rPr lang="en-US" sz="2200" dirty="0"/>
              <a:t>a cat plays the guitar</a:t>
            </a:r>
          </a:p>
          <a:p>
            <a:pPr lvl="1"/>
            <a:r>
              <a:rPr lang="en-US" sz="2200" dirty="0"/>
              <a:t>the guitar cat sleeps</a:t>
            </a:r>
          </a:p>
          <a:p>
            <a:pPr lvl="1"/>
            <a:r>
              <a:rPr lang="en-US" sz="2200" dirty="0"/>
              <a:t>plays sleeps a the guitar big</a:t>
            </a:r>
            <a:endParaRPr lang="en-US" sz="2400" dirty="0"/>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8</a:t>
            </a:fld>
            <a:endParaRPr lang="de-DE" dirty="0"/>
          </a:p>
        </p:txBody>
      </p:sp>
      <p:sp>
        <p:nvSpPr>
          <p:cNvPr id="9" name="Inhaltsplatzhalter 6">
            <a:extLst>
              <a:ext uri="{FF2B5EF4-FFF2-40B4-BE49-F238E27FC236}">
                <a16:creationId xmlns:a16="http://schemas.microsoft.com/office/drawing/2014/main" id="{E14CB3D3-C3DE-4E4C-A129-BD1A1E67F993}"/>
              </a:ext>
            </a:extLst>
          </p:cNvPr>
          <p:cNvSpPr txBox="1">
            <a:spLocks/>
          </p:cNvSpPr>
          <p:nvPr/>
        </p:nvSpPr>
        <p:spPr>
          <a:xfrm>
            <a:off x="4427984" y="1844824"/>
            <a:ext cx="4500500" cy="2628292"/>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p>
          <a:p>
            <a:pPr lvl="1"/>
            <a:r>
              <a:rPr lang="en-US" sz="2200" dirty="0"/>
              <a:t>the cat plays</a:t>
            </a:r>
          </a:p>
          <a:p>
            <a:pPr lvl="1"/>
            <a:r>
              <a:rPr lang="en-US" sz="2200" dirty="0"/>
              <a:t>a small guitar sleeps</a:t>
            </a:r>
          </a:p>
          <a:p>
            <a:pPr lvl="1"/>
            <a:r>
              <a:rPr lang="en-US" sz="2200" dirty="0"/>
              <a:t>the guitar plays</a:t>
            </a:r>
          </a:p>
          <a:p>
            <a:pPr lvl="1"/>
            <a:r>
              <a:rPr lang="en-US" sz="2200" dirty="0"/>
              <a:t>a guitar sleeps</a:t>
            </a:r>
          </a:p>
          <a:p>
            <a:pPr lvl="1"/>
            <a:endParaRPr lang="en-US" sz="2400" dirty="0"/>
          </a:p>
        </p:txBody>
      </p:sp>
      <p:sp>
        <p:nvSpPr>
          <p:cNvPr id="10" name="Inhaltsplatzhalter 6">
            <a:extLst>
              <a:ext uri="{FF2B5EF4-FFF2-40B4-BE49-F238E27FC236}">
                <a16:creationId xmlns:a16="http://schemas.microsoft.com/office/drawing/2014/main" id="{66411CFC-1242-E64C-BCDA-92B7B3F3F11B}"/>
              </a:ext>
            </a:extLst>
          </p:cNvPr>
          <p:cNvSpPr txBox="1">
            <a:spLocks/>
          </p:cNvSpPr>
          <p:nvPr/>
        </p:nvSpPr>
        <p:spPr>
          <a:xfrm>
            <a:off x="4427984" y="4365104"/>
            <a:ext cx="4500500" cy="2088232"/>
          </a:xfrm>
          <a:prstGeom prst="rect">
            <a:avLst/>
          </a:prstGeom>
        </p:spPr>
        <p:txBody>
          <a:bodyPr vert="horz" lIns="91440" tIns="45720" rIns="91440" bIns="45720" rtlCol="0">
            <a:normAutofit/>
          </a:bodyPr>
          <a:lstStyle>
            <a:lvl1pPr marL="342900" indent="-3429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5000"/>
              </a:lnSpc>
              <a:spcBef>
                <a:spcPct val="20000"/>
              </a:spcBef>
              <a:spcAft>
                <a:spcPts val="600"/>
              </a:spcAft>
              <a:buClr>
                <a:srgbClr val="005096"/>
              </a:buClr>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p>
          <a:p>
            <a:pPr lvl="1"/>
            <a:r>
              <a:rPr lang="en-US" sz="2200" dirty="0"/>
              <a:t>to be or not to be</a:t>
            </a:r>
          </a:p>
          <a:p>
            <a:pPr lvl="1"/>
            <a:r>
              <a:rPr lang="en-US" sz="2200" dirty="0"/>
              <a:t>where is the cat?</a:t>
            </a:r>
          </a:p>
          <a:p>
            <a:pPr lvl="1"/>
            <a:r>
              <a:rPr lang="en-US" sz="2200" dirty="0"/>
              <a:t>meow</a:t>
            </a:r>
            <a:endParaRPr lang="en-US" sz="2400" dirty="0"/>
          </a:p>
        </p:txBody>
      </p:sp>
    </p:spTree>
    <p:extLst>
      <p:ext uri="{BB962C8B-B14F-4D97-AF65-F5344CB8AC3E}">
        <p14:creationId xmlns:p14="http://schemas.microsoft.com/office/powerpoint/2010/main" val="426024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fade">
                                      <p:cBhvr>
                                        <p:cTn id="13" dur="500"/>
                                        <p:tgtEl>
                                          <p:spTgt spid="7">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Effect transition="in" filter="fade">
                                      <p:cBhvr>
                                        <p:cTn id="16" dur="500"/>
                                        <p:tgtEl>
                                          <p:spTgt spid="7">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500"/>
                                        <p:tgtEl>
                                          <p:spTgt spid="9">
                                            <p:txEl>
                                              <p:pRg st="2" end="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fade">
                                      <p:cBhvr>
                                        <p:cTn id="27" dur="500"/>
                                        <p:tgtEl>
                                          <p:spTgt spid="9">
                                            <p:txEl>
                                              <p:pRg st="3" end="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fade">
                                      <p:cBhvr>
                                        <p:cTn id="30" dur="500"/>
                                        <p:tgtEl>
                                          <p:spTgt spid="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500"/>
                                        <p:tgtEl>
                                          <p:spTgt spid="7">
                                            <p:txEl>
                                              <p:pRg st="5" end="5"/>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7">
                                            <p:txEl>
                                              <p:pRg st="6" end="6"/>
                                            </p:txEl>
                                          </p:spTgt>
                                        </p:tgtEl>
                                        <p:attrNameLst>
                                          <p:attrName>style.visibility</p:attrName>
                                        </p:attrNameLst>
                                      </p:cBhvr>
                                      <p:to>
                                        <p:strVal val="visible"/>
                                      </p:to>
                                    </p:set>
                                    <p:animEffect transition="in" filter="fade">
                                      <p:cBhvr>
                                        <p:cTn id="38" dur="500"/>
                                        <p:tgtEl>
                                          <p:spTgt spid="7">
                                            <p:txEl>
                                              <p:pRg st="6" end="6"/>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animEffect transition="in" filter="fade">
                                      <p:cBhvr>
                                        <p:cTn id="41" dur="500"/>
                                        <p:tgtEl>
                                          <p:spTgt spid="7">
                                            <p:txEl>
                                              <p:pRg st="7" end="7"/>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7">
                                            <p:txEl>
                                              <p:pRg st="8" end="8"/>
                                            </p:txEl>
                                          </p:spTgt>
                                        </p:tgtEl>
                                        <p:attrNameLst>
                                          <p:attrName>style.visibility</p:attrName>
                                        </p:attrNameLst>
                                      </p:cBhvr>
                                      <p:to>
                                        <p:strVal val="visible"/>
                                      </p:to>
                                    </p:set>
                                    <p:animEffect transition="in" filter="fade">
                                      <p:cBhvr>
                                        <p:cTn id="44" dur="500"/>
                                        <p:tgtEl>
                                          <p:spTgt spid="7">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0">
                                            <p:txEl>
                                              <p:pRg st="1" end="1"/>
                                            </p:txEl>
                                          </p:spTgt>
                                        </p:tgtEl>
                                        <p:attrNameLst>
                                          <p:attrName>style.visibility</p:attrName>
                                        </p:attrNameLst>
                                      </p:cBhvr>
                                      <p:to>
                                        <p:strVal val="visible"/>
                                      </p:to>
                                    </p:set>
                                    <p:animEffect transition="in" filter="fade">
                                      <p:cBhvr>
                                        <p:cTn id="49" dur="500"/>
                                        <p:tgtEl>
                                          <p:spTgt spid="10">
                                            <p:txEl>
                                              <p:pRg st="1" end="1"/>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10">
                                            <p:txEl>
                                              <p:pRg st="2" end="2"/>
                                            </p:txEl>
                                          </p:spTgt>
                                        </p:tgtEl>
                                        <p:attrNameLst>
                                          <p:attrName>style.visibility</p:attrName>
                                        </p:attrNameLst>
                                      </p:cBhvr>
                                      <p:to>
                                        <p:strVal val="visible"/>
                                      </p:to>
                                    </p:set>
                                    <p:animEffect transition="in" filter="fade">
                                      <p:cBhvr>
                                        <p:cTn id="52" dur="500"/>
                                        <p:tgtEl>
                                          <p:spTgt spid="10">
                                            <p:txEl>
                                              <p:pRg st="2" end="2"/>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10">
                                            <p:txEl>
                                              <p:pRg st="3" end="3"/>
                                            </p:txEl>
                                          </p:spTgt>
                                        </p:tgtEl>
                                        <p:attrNameLst>
                                          <p:attrName>style.visibility</p:attrName>
                                        </p:attrNameLst>
                                      </p:cBhvr>
                                      <p:to>
                                        <p:strVal val="visible"/>
                                      </p:to>
                                    </p:set>
                                    <p:animEffect transition="in" filter="fade">
                                      <p:cBhvr>
                                        <p:cTn id="55"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AT" dirty="0"/>
              <a:t>Syntax</a:t>
            </a:r>
            <a:endParaRPr lang="en-US" dirty="0"/>
          </a:p>
        </p:txBody>
      </p:sp>
      <p:sp>
        <p:nvSpPr>
          <p:cNvPr id="7" name="Inhaltsplatzhalter 6"/>
          <p:cNvSpPr>
            <a:spLocks noGrp="1"/>
          </p:cNvSpPr>
          <p:nvPr>
            <p:ph idx="1"/>
          </p:nvPr>
        </p:nvSpPr>
        <p:spPr>
          <a:xfrm>
            <a:off x="467544" y="1844824"/>
            <a:ext cx="7236804" cy="4511526"/>
          </a:xfrm>
        </p:spPr>
        <p:txBody>
          <a:bodyPr>
            <a:normAutofit fontScale="70000" lnSpcReduction="20000"/>
          </a:bodyPr>
          <a:lstStyle/>
          <a:p>
            <a:r>
              <a:rPr lang="en-US" sz="2400" dirty="0"/>
              <a:t>Syntax appears in natural languages</a:t>
            </a:r>
          </a:p>
          <a:p>
            <a:pPr lvl="1"/>
            <a:r>
              <a:rPr lang="en-US" sz="2200" dirty="0"/>
              <a:t>in spoken language as phonetic rules</a:t>
            </a:r>
          </a:p>
          <a:p>
            <a:pPr lvl="2"/>
            <a:r>
              <a:rPr lang="en-US" sz="2200" dirty="0"/>
              <a:t>The “signs” are single sounds (in linguistics: “phonemes”)</a:t>
            </a:r>
          </a:p>
          <a:p>
            <a:pPr lvl="2"/>
            <a:r>
              <a:rPr lang="en-US" sz="2200" dirty="0"/>
              <a:t>some sequences of phones are possible, others are not</a:t>
            </a:r>
          </a:p>
          <a:p>
            <a:pPr lvl="1"/>
            <a:r>
              <a:rPr lang="en-US" sz="2200" dirty="0"/>
              <a:t>in written language as orthography</a:t>
            </a:r>
          </a:p>
          <a:p>
            <a:pPr lvl="2"/>
            <a:r>
              <a:rPr lang="en-US" sz="2200" dirty="0"/>
              <a:t>The signs are single characters</a:t>
            </a:r>
          </a:p>
          <a:p>
            <a:pPr lvl="2"/>
            <a:r>
              <a:rPr lang="en-US" sz="2200" dirty="0"/>
              <a:t>phone – character – matching</a:t>
            </a:r>
          </a:p>
          <a:p>
            <a:pPr lvl="2"/>
            <a:r>
              <a:rPr lang="en-US" sz="2200" dirty="0"/>
              <a:t>some sequences of characters are possible, others are not</a:t>
            </a:r>
          </a:p>
          <a:p>
            <a:pPr lvl="1"/>
            <a:r>
              <a:rPr lang="en-US" sz="2200" dirty="0"/>
              <a:t>in both as grammar</a:t>
            </a:r>
          </a:p>
          <a:p>
            <a:pPr lvl="2"/>
            <a:r>
              <a:rPr lang="en-US" sz="2200" dirty="0"/>
              <a:t>The “signs” are single words</a:t>
            </a:r>
          </a:p>
          <a:p>
            <a:pPr lvl="2"/>
            <a:r>
              <a:rPr lang="en-US" sz="2200" dirty="0"/>
              <a:t>some sequences of words are possible, others are not</a:t>
            </a:r>
          </a:p>
          <a:p>
            <a:pPr lvl="1"/>
            <a:r>
              <a:rPr lang="en-US" sz="2200" dirty="0"/>
              <a:t>between orthography and grammar is another layer (morphemes)</a:t>
            </a:r>
          </a:p>
          <a:p>
            <a:pPr lvl="1"/>
            <a:r>
              <a:rPr lang="en-US" sz="2200" dirty="0"/>
              <a:t>on higher levels there is a syntax of story telling. The signs from which you can build dramas are acts, there are rules for their sequence.</a:t>
            </a:r>
          </a:p>
        </p:txBody>
      </p:sp>
      <p:sp>
        <p:nvSpPr>
          <p:cNvPr id="5" name="Fußzeilenplatzhalter 4"/>
          <p:cNvSpPr>
            <a:spLocks noGrp="1"/>
          </p:cNvSpPr>
          <p:nvPr>
            <p:ph type="ftr" sz="quarter" idx="11"/>
          </p:nvPr>
        </p:nvSpPr>
        <p:spPr/>
        <p:txBody>
          <a:bodyPr/>
          <a:lstStyle/>
          <a:p>
            <a:r>
              <a:rPr lang="de-DE" dirty="0"/>
              <a:t>Semiotics | MCS | WS2021/22 | Dipl.-Ing. Hubert Schölnast, BSc. | September 2021</a:t>
            </a:r>
          </a:p>
        </p:txBody>
      </p:sp>
      <p:sp>
        <p:nvSpPr>
          <p:cNvPr id="8" name="Foliennummernplatzhalter 7"/>
          <p:cNvSpPr>
            <a:spLocks noGrp="1"/>
          </p:cNvSpPr>
          <p:nvPr>
            <p:ph type="sldNum" sz="quarter" idx="12"/>
          </p:nvPr>
        </p:nvSpPr>
        <p:spPr/>
        <p:txBody>
          <a:bodyPr/>
          <a:lstStyle/>
          <a:p>
            <a:fld id="{0F0C01FE-33F2-48FE-ABF3-A309D39FFCED}" type="slidenum">
              <a:rPr lang="de-DE" smtClean="0"/>
              <a:pPr/>
              <a:t>9</a:t>
            </a:fld>
            <a:endParaRPr lang="de-DE" dirty="0"/>
          </a:p>
        </p:txBody>
      </p:sp>
    </p:spTree>
    <p:extLst>
      <p:ext uri="{BB962C8B-B14F-4D97-AF65-F5344CB8AC3E}">
        <p14:creationId xmlns:p14="http://schemas.microsoft.com/office/powerpoint/2010/main" val="418749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animEffect transition="in" filter="fade">
                                      <p:cBhvr>
                                        <p:cTn id="20" dur="500"/>
                                        <p:tgtEl>
                                          <p:spTgt spid="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Effect transition="in" filter="fade">
                                      <p:cBhvr>
                                        <p:cTn id="25" dur="500"/>
                                        <p:tgtEl>
                                          <p:spTgt spid="7">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7">
                                            <p:txEl>
                                              <p:pRg st="6" end="6"/>
                                            </p:txEl>
                                          </p:spTgt>
                                        </p:tgtEl>
                                        <p:attrNameLst>
                                          <p:attrName>style.visibility</p:attrName>
                                        </p:attrNameLst>
                                      </p:cBhvr>
                                      <p:to>
                                        <p:strVal val="visible"/>
                                      </p:to>
                                    </p:set>
                                    <p:animEffect transition="in" filter="fade">
                                      <p:cBhvr>
                                        <p:cTn id="28" dur="500"/>
                                        <p:tgtEl>
                                          <p:spTgt spid="7">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animEffect transition="in" filter="fade">
                                      <p:cBhvr>
                                        <p:cTn id="31" dur="500"/>
                                        <p:tgtEl>
                                          <p:spTgt spid="7">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7">
                                            <p:txEl>
                                              <p:pRg st="8" end="8"/>
                                            </p:txEl>
                                          </p:spTgt>
                                        </p:tgtEl>
                                        <p:attrNameLst>
                                          <p:attrName>style.visibility</p:attrName>
                                        </p:attrNameLst>
                                      </p:cBhvr>
                                      <p:to>
                                        <p:strVal val="visible"/>
                                      </p:to>
                                    </p:set>
                                    <p:animEffect transition="in" filter="fade">
                                      <p:cBhvr>
                                        <p:cTn id="36" dur="500"/>
                                        <p:tgtEl>
                                          <p:spTgt spid="7">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7">
                                            <p:txEl>
                                              <p:pRg st="9" end="9"/>
                                            </p:txEl>
                                          </p:spTgt>
                                        </p:tgtEl>
                                        <p:attrNameLst>
                                          <p:attrName>style.visibility</p:attrName>
                                        </p:attrNameLst>
                                      </p:cBhvr>
                                      <p:to>
                                        <p:strVal val="visible"/>
                                      </p:to>
                                    </p:set>
                                    <p:animEffect transition="in" filter="fade">
                                      <p:cBhvr>
                                        <p:cTn id="41" dur="500"/>
                                        <p:tgtEl>
                                          <p:spTgt spid="7">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7">
                                            <p:txEl>
                                              <p:pRg st="10" end="10"/>
                                            </p:txEl>
                                          </p:spTgt>
                                        </p:tgtEl>
                                        <p:attrNameLst>
                                          <p:attrName>style.visibility</p:attrName>
                                        </p:attrNameLst>
                                      </p:cBhvr>
                                      <p:to>
                                        <p:strVal val="visible"/>
                                      </p:to>
                                    </p:set>
                                    <p:animEffect transition="in" filter="fade">
                                      <p:cBhvr>
                                        <p:cTn id="46" dur="500"/>
                                        <p:tgtEl>
                                          <p:spTgt spid="7">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animEffect transition="in" filter="fade">
                                      <p:cBhvr>
                                        <p:cTn id="51" dur="500"/>
                                        <p:tgtEl>
                                          <p:spTgt spid="7">
                                            <p:txEl>
                                              <p:pRg st="11" end="1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7">
                                            <p:txEl>
                                              <p:pRg st="12" end="12"/>
                                            </p:txEl>
                                          </p:spTgt>
                                        </p:tgtEl>
                                        <p:attrNameLst>
                                          <p:attrName>style.visibility</p:attrName>
                                        </p:attrNameLst>
                                      </p:cBhvr>
                                      <p:to>
                                        <p:strVal val="visible"/>
                                      </p:to>
                                    </p:set>
                                    <p:animEffect transition="in" filter="fade">
                                      <p:cBhvr>
                                        <p:cTn id="56" dur="5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Fachhochschule">
      <a:dk1>
        <a:sysClr val="windowText" lastClr="000000"/>
      </a:dk1>
      <a:lt1>
        <a:sysClr val="window" lastClr="FFFFFF"/>
      </a:lt1>
      <a:dk2>
        <a:srgbClr val="1F497D"/>
      </a:dk2>
      <a:lt2>
        <a:srgbClr val="EEECE1"/>
      </a:lt2>
      <a:accent1>
        <a:srgbClr val="4F81BD"/>
      </a:accent1>
      <a:accent2>
        <a:srgbClr val="005096"/>
      </a:accent2>
      <a:accent3>
        <a:srgbClr val="BCBCBC"/>
      </a:accent3>
      <a:accent4>
        <a:srgbClr val="595959"/>
      </a:accent4>
      <a:accent5>
        <a:srgbClr val="BFBFBF"/>
      </a:accent5>
      <a:accent6>
        <a:srgbClr val="8DB3E2"/>
      </a:accent6>
      <a:hlink>
        <a:srgbClr val="0000FF"/>
      </a:hlink>
      <a:folHlink>
        <a:srgbClr val="800080"/>
      </a:folHlink>
    </a:clrScheme>
    <a:fontScheme name="Larissa Klassisch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5096"/>
        </a:solidFill>
        <a:ln>
          <a:solidFill>
            <a:schemeClr val="tx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1392</Words>
  <Application>Microsoft Macintosh PowerPoint</Application>
  <PresentationFormat>Bildschirmpräsentation (4:3)</PresentationFormat>
  <Paragraphs>207</Paragraphs>
  <Slides>17</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Arial</vt:lpstr>
      <vt:lpstr>Calibri</vt:lpstr>
      <vt:lpstr>Menlo</vt:lpstr>
      <vt:lpstr>Segoe UI Historic</vt:lpstr>
      <vt:lpstr>Wingdings</vt:lpstr>
      <vt:lpstr>Larissa</vt:lpstr>
      <vt:lpstr>Semiotics</vt:lpstr>
      <vt:lpstr>Languages</vt:lpstr>
      <vt:lpstr>Signs</vt:lpstr>
      <vt:lpstr>Syntax</vt:lpstr>
      <vt:lpstr>Syntax, an example</vt:lpstr>
      <vt:lpstr>Syntax, an example</vt:lpstr>
      <vt:lpstr>Syntax, an example</vt:lpstr>
      <vt:lpstr>Syntax, an example</vt:lpstr>
      <vt:lpstr>Syntax</vt:lpstr>
      <vt:lpstr>What is a sign?</vt:lpstr>
      <vt:lpstr>Semantics</vt:lpstr>
      <vt:lpstr>Semantics</vt:lpstr>
      <vt:lpstr>Pragmatik</vt:lpstr>
      <vt:lpstr>Pragmatics</vt:lpstr>
      <vt:lpstr>Pragmatics</vt:lpstr>
      <vt:lpstr>Pragmatics</vt:lpstr>
      <vt:lpstr>Syntax vs. Semantics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Susanne</dc:creator>
  <cp:lastModifiedBy>Schölnast Hubert</cp:lastModifiedBy>
  <cp:revision>43</cp:revision>
  <dcterms:created xsi:type="dcterms:W3CDTF">2015-03-18T21:46:42Z</dcterms:created>
  <dcterms:modified xsi:type="dcterms:W3CDTF">2021-09-09T13:53:53Z</dcterms:modified>
</cp:coreProperties>
</file>