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7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00"/>
    <a:srgbClr val="005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/>
    <p:restoredTop sz="94727"/>
  </p:normalViewPr>
  <p:slideViewPr>
    <p:cSldViewPr showGuides="1">
      <p:cViewPr varScale="1">
        <p:scale>
          <a:sx n="150" d="100"/>
          <a:sy n="150" d="100"/>
        </p:scale>
        <p:origin x="176" y="904"/>
      </p:cViewPr>
      <p:guideLst>
        <p:guide orient="horz" pos="754"/>
        <p:guide pos="295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080" y="226368"/>
            <a:ext cx="3672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7080" y="467544"/>
            <a:ext cx="3672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40D6B527-4120-4D9C-8CE1-94305D60889F}" type="datetimeFigureOut">
              <a:rPr lang="de-DE" sz="1050" smtClean="0">
                <a:latin typeface="Arial" pitchFamily="34" charset="0"/>
                <a:cs typeface="Arial" pitchFamily="34" charset="0"/>
              </a:rPr>
              <a:pPr algn="l"/>
              <a:t>05.10.21</a:t>
            </a:fld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7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F71B-55FD-4D77-BE3E-8521A01D33A6}" type="slidenum">
              <a:rPr lang="de-DE" sz="1050" smtClean="0">
                <a:latin typeface="Arial" pitchFamily="34" charset="0"/>
                <a:cs typeface="Arial" pitchFamily="34" charset="0"/>
              </a:rPr>
              <a:t>‹Nr.›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3" t="23469" r="3611" b="24896"/>
          <a:stretch/>
        </p:blipFill>
        <p:spPr bwMode="auto">
          <a:xfrm>
            <a:off x="5481328" y="53340"/>
            <a:ext cx="90000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548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F29-0657-49CC-97C2-90B79C3D7046}" type="datetimeFigureOut">
              <a:rPr lang="de-DE" smtClean="0"/>
              <a:t>05.10.21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21958-9244-4635-AA6E-F2669D24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215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86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F152-4577-4BAD-944E-848FACAA5407}" type="datetime1">
              <a:rPr lang="de-DE" smtClean="0"/>
              <a:t>05.10.21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323528" y="2131200"/>
            <a:ext cx="8424000" cy="1224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323528" y="3574800"/>
            <a:ext cx="8424000" cy="133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0050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23528" y="5482800"/>
            <a:ext cx="8424862" cy="10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de-DE" sz="1600" kern="1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7"/>
          <a:stretch/>
        </p:blipFill>
        <p:spPr>
          <a:xfrm>
            <a:off x="0" y="0"/>
            <a:ext cx="3523488" cy="1571788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395536" y="1916832"/>
            <a:ext cx="8352000" cy="0"/>
          </a:xfrm>
          <a:prstGeom prst="line">
            <a:avLst/>
          </a:prstGeom>
          <a:ln w="72000">
            <a:solidFill>
              <a:srgbClr val="0096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7" t="10010" b="23164"/>
          <a:stretch/>
        </p:blipFill>
        <p:spPr>
          <a:xfrm>
            <a:off x="6116128" y="116632"/>
            <a:ext cx="3027872" cy="10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43E-F066-4D39-B532-4093FC03A9BF}" type="datetime1">
              <a:rPr lang="de-DE" smtClean="0"/>
              <a:t>05.10.21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41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B51F-F956-413F-B9FF-8AEA6057BC67}" type="datetime1">
              <a:rPr lang="de-DE" smtClean="0"/>
              <a:t>05.10.21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54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89AA-12A8-49ED-A3E5-B856EEEC4995}" type="datetime1">
              <a:rPr lang="de-DE" smtClean="0"/>
              <a:t>05.10.21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58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FFFB-477A-440D-80D9-D1E812AC6222}" type="datetime1">
              <a:rPr lang="de-DE" smtClean="0"/>
              <a:t>05.10.21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76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760"/>
            <a:ext cx="8229600" cy="648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5536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0264-A4E7-45F6-9A35-D8123E07CA88}" type="datetime1">
              <a:rPr lang="de-DE" smtClean="0"/>
              <a:t>05.10.21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760"/>
            <a:ext cx="82296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502246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142008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02246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42008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1AB6-87C8-4605-9345-D0999DB0F5E7}" type="datetime1">
              <a:rPr lang="de-DE" smtClean="0"/>
              <a:t>05.10.21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9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181B-E458-4901-8B97-8199FA7857E1}" type="datetime1">
              <a:rPr lang="de-DE" smtClean="0"/>
              <a:t>05.10.21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30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11EF-4142-4B54-ABCD-E157466A1DDC}" type="datetime1">
              <a:rPr lang="de-DE" smtClean="0"/>
              <a:t>05.10.21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8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37306"/>
            <a:ext cx="7499176" cy="116205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64319"/>
            <a:ext cx="5111750" cy="58531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2438" indent="-361950">
              <a:defRPr sz="1800"/>
            </a:lvl2pPr>
            <a:lvl3pPr marL="709613" indent="-228600">
              <a:tabLst>
                <a:tab pos="712788" algn="l"/>
              </a:tabLst>
              <a:defRPr sz="1600"/>
            </a:lvl3pPr>
            <a:lvl4pPr marL="987425" indent="-228600">
              <a:defRPr sz="1400"/>
            </a:lvl4pPr>
            <a:lvl5pPr marL="1252538" indent="-228600" defTabSz="1255713"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6849-8260-4296-938E-273E15A8FC8C}" type="datetime1">
              <a:rPr lang="de-DE" smtClean="0"/>
              <a:t>05.10.21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58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509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3584-0AEE-406A-9044-8F1FEF7FE799}" type="datetime1">
              <a:rPr lang="de-DE" smtClean="0"/>
              <a:t>05.10.21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48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630000"/>
            <a:ext cx="637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78760" y="6356350"/>
            <a:ext cx="184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00AC23-B2CC-454F-A7AA-E087DF7987A8}" type="datetime1">
              <a:rPr lang="de-DE" smtClean="0"/>
              <a:pPr/>
              <a:t>05.10.21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2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des Mustervortrages | Wintersemester 2014 | Max Mustermann |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13984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7" t="10010" b="23164"/>
          <a:stretch/>
        </p:blipFill>
        <p:spPr>
          <a:xfrm>
            <a:off x="6116128" y="116632"/>
            <a:ext cx="3027872" cy="10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509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tiff"/><Relationship Id="rId7" Type="http://schemas.openxmlformats.org/officeDocument/2006/relationships/image" Target="../media/image9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E6B5A9-CBEF-2D48-A53F-060DF761D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064" y="2852936"/>
            <a:ext cx="3935061" cy="26253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Temporal Logic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574800"/>
            <a:ext cx="2664296" cy="1078336"/>
          </a:xfrm>
        </p:spPr>
        <p:txBody>
          <a:bodyPr>
            <a:normAutofit/>
          </a:bodyPr>
          <a:lstStyle/>
          <a:p>
            <a:r>
              <a:rPr lang="en-US" dirty="0"/>
              <a:t>Logic of the time sequences</a:t>
            </a:r>
            <a:endParaRPr lang="de-DE" dirty="0" err="1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23528" y="5625244"/>
            <a:ext cx="8424862" cy="937556"/>
          </a:xfrm>
        </p:spPr>
        <p:txBody>
          <a:bodyPr/>
          <a:lstStyle/>
          <a:p>
            <a:r>
              <a:rPr lang="de-DE" dirty="0"/>
              <a:t>Applied Research </a:t>
            </a:r>
            <a:r>
              <a:rPr lang="de-DE" dirty="0" err="1"/>
              <a:t>and</a:t>
            </a:r>
            <a:r>
              <a:rPr lang="de-DE" dirty="0"/>
              <a:t> Innovation in Computer Science</a:t>
            </a:r>
          </a:p>
          <a:p>
            <a:r>
              <a:rPr lang="de-DE" dirty="0"/>
              <a:t>Dipl.-Ing. Hubert Schölnast, BSc.</a:t>
            </a:r>
          </a:p>
          <a:p>
            <a:r>
              <a:rPr lang="de-DE" dirty="0"/>
              <a:t>WS 2021/22</a:t>
            </a:r>
          </a:p>
        </p:txBody>
      </p:sp>
    </p:spTree>
    <p:extLst>
      <p:ext uri="{BB962C8B-B14F-4D97-AF65-F5344CB8AC3E}">
        <p14:creationId xmlns:p14="http://schemas.microsoft.com/office/powerpoint/2010/main" val="347556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What is Non-Classical Logic?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In non-classical logics at least one of the two basic principles is abolished: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no two-</a:t>
            </a:r>
            <a:r>
              <a:rPr lang="en-US" sz="2600" dirty="0" err="1"/>
              <a:t>valuedness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finitely many truth values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e.g. three-valued logic: true, false, unknown ("null") e.g. SQL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Infinitely many truth values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e.g. false = 0, true = 1 and all real numbers in between correspond to different gradations of "a bit true and a bit false" ("fuzzy logic")</a:t>
            </a:r>
          </a:p>
        </p:txBody>
      </p:sp>
    </p:spTree>
    <p:extLst>
      <p:ext uri="{BB962C8B-B14F-4D97-AF65-F5344CB8AC3E}">
        <p14:creationId xmlns:p14="http://schemas.microsoft.com/office/powerpoint/2010/main" val="12166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What is Non-Classical Logic?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Abrogation of extensionality: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Modal Logic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/>
              <a:t>Possibilities instead of truth values ("possible", "necessary")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Temporal logic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/>
              <a:t>Consideration of temporal relations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before – after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“sometimes”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“always”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“next time”</a:t>
            </a:r>
          </a:p>
        </p:txBody>
      </p:sp>
    </p:spTree>
    <p:extLst>
      <p:ext uri="{BB962C8B-B14F-4D97-AF65-F5344CB8AC3E}">
        <p14:creationId xmlns:p14="http://schemas.microsoft.com/office/powerpoint/2010/main" val="10514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3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42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6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106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1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121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7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157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2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charRg st="172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4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charRg st="184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3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charRg st="193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The temporal logic additionally includes a consideration of time-dependent statements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Temporal logic offers the possibility ...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to formulate temporal relations of statements precisely</a:t>
            </a:r>
          </a:p>
          <a:p>
            <a:pPr marL="758825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/>
              <a:t>and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to examine the (also time-dependent) truth of such relations.</a:t>
            </a:r>
          </a:p>
        </p:txBody>
      </p:sp>
    </p:spTree>
    <p:extLst>
      <p:ext uri="{BB962C8B-B14F-4D97-AF65-F5344CB8AC3E}">
        <p14:creationId xmlns:p14="http://schemas.microsoft.com/office/powerpoint/2010/main" val="143937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3">
            <a:extLst>
              <a:ext uri="{FF2B5EF4-FFF2-40B4-BE49-F238E27FC236}">
                <a16:creationId xmlns:a16="http://schemas.microsoft.com/office/drawing/2014/main" id="{C3CFCD76-A8E7-CB41-ACD5-58E0B7EF5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1" y="2347050"/>
            <a:ext cx="5463634" cy="14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4">
                <a:extLst>
                  <a:ext uri="{FF2B5EF4-FFF2-40B4-BE49-F238E27FC236}">
                    <a16:creationId xmlns:a16="http://schemas.microsoft.com/office/drawing/2014/main" id="{352E94B3-0278-0146-BA96-22ED36C896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7" name="Textfeld 4">
                <a:extLst>
                  <a:ext uri="{FF2B5EF4-FFF2-40B4-BE49-F238E27FC236}">
                    <a16:creationId xmlns:a16="http://schemas.microsoft.com/office/drawing/2014/main" id="{352E94B3-0278-0146-BA96-22ED36C89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7">
                <a:extLst>
                  <a:ext uri="{FF2B5EF4-FFF2-40B4-BE49-F238E27FC236}">
                    <a16:creationId xmlns:a16="http://schemas.microsoft.com/office/drawing/2014/main" id="{66EF68CF-F4D7-5D42-A2F9-14054960F0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9" name="Textfeld 7">
                <a:extLst>
                  <a:ext uri="{FF2B5EF4-FFF2-40B4-BE49-F238E27FC236}">
                    <a16:creationId xmlns:a16="http://schemas.microsoft.com/office/drawing/2014/main" id="{66EF68CF-F4D7-5D42-A2F9-14054960F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8">
                <a:extLst>
                  <a:ext uri="{FF2B5EF4-FFF2-40B4-BE49-F238E27FC236}">
                    <a16:creationId xmlns:a16="http://schemas.microsoft.com/office/drawing/2014/main" id="{70F0ED70-16B8-564F-8FDF-EDA9286D1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10" name="Textfeld 8">
                <a:extLst>
                  <a:ext uri="{FF2B5EF4-FFF2-40B4-BE49-F238E27FC236}">
                    <a16:creationId xmlns:a16="http://schemas.microsoft.com/office/drawing/2014/main" id="{70F0ED70-16B8-564F-8FDF-EDA9286D1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9">
                <a:extLst>
                  <a:ext uri="{FF2B5EF4-FFF2-40B4-BE49-F238E27FC236}">
                    <a16:creationId xmlns:a16="http://schemas.microsoft.com/office/drawing/2014/main" id="{19BABB34-5C2D-2F42-B324-2AE3C3ADF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12" name="Textfeld 9">
                <a:extLst>
                  <a:ext uri="{FF2B5EF4-FFF2-40B4-BE49-F238E27FC236}">
                    <a16:creationId xmlns:a16="http://schemas.microsoft.com/office/drawing/2014/main" id="{19BABB34-5C2D-2F42-B324-2AE3C3ADF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0">
                <a:extLst>
                  <a:ext uri="{FF2B5EF4-FFF2-40B4-BE49-F238E27FC236}">
                    <a16:creationId xmlns:a16="http://schemas.microsoft.com/office/drawing/2014/main" id="{6DF143D9-9FA8-244B-A3AC-0B158A00C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13" name="Textfeld 10">
                <a:extLst>
                  <a:ext uri="{FF2B5EF4-FFF2-40B4-BE49-F238E27FC236}">
                    <a16:creationId xmlns:a16="http://schemas.microsoft.com/office/drawing/2014/main" id="{6DF143D9-9FA8-244B-A3AC-0B158A00C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F1B98A7-EC55-244B-AEE9-76876BFB58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2244542" y="2036533"/>
            <a:ext cx="656178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5A110CC-A3B0-754D-A869-BC1739870DB5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468504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4239D3A-88E5-274A-AE91-C99C30DB93A2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4707390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86339F4-26D5-284E-8970-6FFE6B380315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5946276" y="2036533"/>
            <a:ext cx="641254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>
            <a:extLst>
              <a:ext uri="{FF2B5EF4-FFF2-40B4-BE49-F238E27FC236}">
                <a16:creationId xmlns:a16="http://schemas.microsoft.com/office/drawing/2014/main" id="{92E96FB8-85EC-9D44-909D-8F8535C2BC37}"/>
              </a:ext>
            </a:extLst>
          </p:cNvPr>
          <p:cNvCxnSpPr>
            <a:cxnSpLocks/>
            <a:stCxn id="13" idx="0"/>
            <a:endCxn id="9" idx="0"/>
          </p:cNvCxnSpPr>
          <p:nvPr/>
        </p:nvCxnSpPr>
        <p:spPr>
          <a:xfrm rot="16200000" flipH="1" flipV="1">
            <a:off x="5024324" y="-44785"/>
            <a:ext cx="7385" cy="3686810"/>
          </a:xfrm>
          <a:prstGeom prst="bentConnector3">
            <a:avLst>
              <a:gd name="adj1" fmla="val -309546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825044"/>
            <a:ext cx="8229600" cy="2545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Example statements of the temporal logic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Now the traffic light is green, and it will become yellow in the next step.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If the traffic light is red now, then there is a time in the future when it is no longer red.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If the traffic light is on (not in the off-state) now, then it will not be off at all future times.</a:t>
            </a:r>
          </a:p>
        </p:txBody>
      </p:sp>
    </p:spTree>
    <p:extLst>
      <p:ext uri="{BB962C8B-B14F-4D97-AF65-F5344CB8AC3E}">
        <p14:creationId xmlns:p14="http://schemas.microsoft.com/office/powerpoint/2010/main" val="12031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660740" cy="1235574"/>
          </a:xfrm>
        </p:spPr>
        <p:txBody>
          <a:bodyPr/>
          <a:lstStyle/>
          <a:p>
            <a:r>
              <a:rPr lang="en-US" dirty="0"/>
              <a:t>How to Deal with Time in 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/>
              <a:t>In temporal logic no real clocks are used, but </a:t>
            </a:r>
            <a:r>
              <a:rPr lang="en-US" sz="3200" dirty="0" err="1"/>
              <a:t>Lamport</a:t>
            </a:r>
            <a:r>
              <a:rPr lang="en-US" sz="3200" dirty="0"/>
              <a:t> clocks: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Each state gets an integer as timestamp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States with the same timestamp exist simultaneously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If two states have different timestamps, the state with the larger timestamp occurs later</a:t>
            </a:r>
          </a:p>
        </p:txBody>
      </p:sp>
    </p:spTree>
    <p:extLst>
      <p:ext uri="{BB962C8B-B14F-4D97-AF65-F5344CB8AC3E}">
        <p14:creationId xmlns:p14="http://schemas.microsoft.com/office/powerpoint/2010/main" val="385011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660740" cy="1235574"/>
          </a:xfrm>
        </p:spPr>
        <p:txBody>
          <a:bodyPr/>
          <a:lstStyle/>
          <a:p>
            <a:r>
              <a:rPr lang="en-US" dirty="0"/>
              <a:t>How to Deal with Time in 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dirty="0"/>
                  <a:t>Time does not pass continuously, but is a sequence of discrete states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dirty="0"/>
                  <a:t>There is (at least) one initial state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dirty="0"/>
                  <a:t>An initial state or many initial states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dirty="0"/>
                  <a:t>Each state can be followed by a chain of any number of subsequent states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dirty="0"/>
                  <a:t>finite or countably infinite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dirty="0"/>
                  <a:t>The flow of time can divide into parallel streams (non-determinism!)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dirty="0"/>
                  <a:t>Each state can have several immediate successors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4" t="-1120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5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8E92BB0-4EC3-AC48-B78B-C25C999F0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24" y="1355288"/>
            <a:ext cx="5614244" cy="4968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660740" cy="1235574"/>
          </a:xfrm>
        </p:spPr>
        <p:txBody>
          <a:bodyPr/>
          <a:lstStyle/>
          <a:p>
            <a:r>
              <a:rPr lang="en-US" dirty="0"/>
              <a:t>How to Deal with Time in 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</p:spTree>
    <p:extLst>
      <p:ext uri="{BB962C8B-B14F-4D97-AF65-F5344CB8AC3E}">
        <p14:creationId xmlns:p14="http://schemas.microsoft.com/office/powerpoint/2010/main" val="427246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660740" cy="1235574"/>
          </a:xfrm>
        </p:spPr>
        <p:txBody>
          <a:bodyPr/>
          <a:lstStyle/>
          <a:p>
            <a:r>
              <a:rPr lang="en-US" dirty="0"/>
              <a:t>New Operators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 syntax of temporal logic is the same as the syntax of propositional logic, only new operators are added.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In the version of temporal logic discussed here, there are three unary temporal operators (let 𝐴 be a temporal logic formula):</a:t>
            </a:r>
          </a:p>
          <a:p>
            <a:pPr marL="933450" indent="-5762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◊𝐴	eventually (finally): the statement 𝐴 is true at least once now or in the future. </a:t>
            </a:r>
          </a:p>
          <a:p>
            <a:pPr marL="933450" indent="-5762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□𝐴	always: The statement 𝐴 is true now and will be true in all future states.</a:t>
            </a:r>
          </a:p>
          <a:p>
            <a:pPr marL="933450" indent="-5762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○𝐴	next time: The statement 𝐴 is true in the immediately following state.</a:t>
            </a:r>
          </a:p>
        </p:txBody>
      </p:sp>
    </p:spTree>
    <p:extLst>
      <p:ext uri="{BB962C8B-B14F-4D97-AF65-F5344CB8AC3E}">
        <p14:creationId xmlns:p14="http://schemas.microsoft.com/office/powerpoint/2010/main" val="15778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5760640" cy="1235574"/>
          </a:xfrm>
        </p:spPr>
        <p:txBody>
          <a:bodyPr/>
          <a:lstStyle/>
          <a:p>
            <a:r>
              <a:rPr lang="en-US" dirty="0"/>
              <a:t>Examples for temporal-logical formulas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dirty="0"/>
              <a:t>Let 𝐴 be a temporal-logical formula. Then all the following statements are true: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dirty="0"/>
              <a:t>□𝐴→◊𝐴. 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/>
              <a:t>If 𝐴 is always true, then 𝐴 is true sometimes in the future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dirty="0"/>
              <a:t>□𝐴→○𝐴 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/>
              <a:t>If 𝐴 is always true, then 𝐴 is true at the next time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dirty="0"/>
              <a:t>◊○𝐴↔○◊𝐴 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/>
              <a:t>If at some time the condition occurs, that 𝐴 is true at the next time, then at the next time it is the case that 𝐴 is true at some time, and vice versa.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dirty="0"/>
              <a:t>◊𝐴→(𝐴∨○◊𝐴)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/>
              <a:t>If 𝐴 is true at some time, then it follows that either 𝐴 is true (now), or the next time it is the case that 𝐴 is true at some time later.</a:t>
            </a:r>
          </a:p>
        </p:txBody>
      </p:sp>
    </p:spTree>
    <p:extLst>
      <p:ext uri="{BB962C8B-B14F-4D97-AF65-F5344CB8AC3E}">
        <p14:creationId xmlns:p14="http://schemas.microsoft.com/office/powerpoint/2010/main" val="19522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544" y="4102335"/>
                <a:ext cx="8229600" cy="254574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/>
                  <a:t>A state can be described by propositional logic: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dirty="0"/>
                  <a:t>"The traffic light is green."  =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sz="2400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/>
                  <a:t>The reachability of states can be interpreted as a temporal sequence.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102335"/>
                <a:ext cx="8229600" cy="2545743"/>
              </a:xfrm>
              <a:blipFill>
                <a:blip r:embed="rId8"/>
                <a:stretch>
                  <a:fillRect l="-1233" t="-2985" r="-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3">
            <a:extLst>
              <a:ext uri="{FF2B5EF4-FFF2-40B4-BE49-F238E27FC236}">
                <a16:creationId xmlns:a16="http://schemas.microsoft.com/office/drawing/2014/main" id="{CE6A5BD4-9208-CD45-B947-989083681B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1" y="2347050"/>
            <a:ext cx="5463634" cy="14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4">
                <a:extLst>
                  <a:ext uri="{FF2B5EF4-FFF2-40B4-BE49-F238E27FC236}">
                    <a16:creationId xmlns:a16="http://schemas.microsoft.com/office/drawing/2014/main" id="{A92174CE-744F-9549-AC46-C868094F0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1" name="Textfeld 4">
                <a:extLst>
                  <a:ext uri="{FF2B5EF4-FFF2-40B4-BE49-F238E27FC236}">
                    <a16:creationId xmlns:a16="http://schemas.microsoft.com/office/drawing/2014/main" id="{A92174CE-744F-9549-AC46-C868094F0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blipFill>
                <a:blip r:embed="rId10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7">
                <a:extLst>
                  <a:ext uri="{FF2B5EF4-FFF2-40B4-BE49-F238E27FC236}">
                    <a16:creationId xmlns:a16="http://schemas.microsoft.com/office/drawing/2014/main" id="{DEBD456E-714A-9D4C-A304-F23587D509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2" name="Textfeld 7">
                <a:extLst>
                  <a:ext uri="{FF2B5EF4-FFF2-40B4-BE49-F238E27FC236}">
                    <a16:creationId xmlns:a16="http://schemas.microsoft.com/office/drawing/2014/main" id="{DEBD456E-714A-9D4C-A304-F23587D50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8">
                <a:extLst>
                  <a:ext uri="{FF2B5EF4-FFF2-40B4-BE49-F238E27FC236}">
                    <a16:creationId xmlns:a16="http://schemas.microsoft.com/office/drawing/2014/main" id="{1A5A9704-D31E-A945-88FB-33447066D8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3" name="Textfeld 8">
                <a:extLst>
                  <a:ext uri="{FF2B5EF4-FFF2-40B4-BE49-F238E27FC236}">
                    <a16:creationId xmlns:a16="http://schemas.microsoft.com/office/drawing/2014/main" id="{1A5A9704-D31E-A945-88FB-33447066D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blipFill>
                <a:blip r:embed="rId12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9">
                <a:extLst>
                  <a:ext uri="{FF2B5EF4-FFF2-40B4-BE49-F238E27FC236}">
                    <a16:creationId xmlns:a16="http://schemas.microsoft.com/office/drawing/2014/main" id="{2C047DA0-4B35-284E-BF85-1349C0F83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4" name="Textfeld 9">
                <a:extLst>
                  <a:ext uri="{FF2B5EF4-FFF2-40B4-BE49-F238E27FC236}">
                    <a16:creationId xmlns:a16="http://schemas.microsoft.com/office/drawing/2014/main" id="{2C047DA0-4B35-284E-BF85-1349C0F83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blipFill>
                <a:blip r:embed="rId13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10">
                <a:extLst>
                  <a:ext uri="{FF2B5EF4-FFF2-40B4-BE49-F238E27FC236}">
                    <a16:creationId xmlns:a16="http://schemas.microsoft.com/office/drawing/2014/main" id="{078A859B-EF0B-1347-9F8C-6876645D93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5" name="Textfeld 10">
                <a:extLst>
                  <a:ext uri="{FF2B5EF4-FFF2-40B4-BE49-F238E27FC236}">
                    <a16:creationId xmlns:a16="http://schemas.microsoft.com/office/drawing/2014/main" id="{078A859B-EF0B-1347-9F8C-6876645D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1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0DDF5FE0-821C-1042-B446-A37EBDC00B74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244542" y="2036533"/>
            <a:ext cx="656178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F7C3361E-FAF6-FF46-A9AE-92019BBF3436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3468504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BD217E0-B04B-5D41-A614-218486984218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4707390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ECA83A33-07BF-C749-B1E1-3CEEB11CEB8A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5946276" y="2036533"/>
            <a:ext cx="641254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>
            <a:extLst>
              <a:ext uri="{FF2B5EF4-FFF2-40B4-BE49-F238E27FC236}">
                <a16:creationId xmlns:a16="http://schemas.microsoft.com/office/drawing/2014/main" id="{DCA04A3B-D931-134C-B484-C87AD644110B}"/>
              </a:ext>
            </a:extLst>
          </p:cNvPr>
          <p:cNvCxnSpPr>
            <a:cxnSpLocks/>
            <a:stCxn id="25" idx="0"/>
            <a:endCxn id="22" idx="0"/>
          </p:cNvCxnSpPr>
          <p:nvPr/>
        </p:nvCxnSpPr>
        <p:spPr>
          <a:xfrm rot="16200000" flipH="1" flipV="1">
            <a:off x="5024324" y="-44785"/>
            <a:ext cx="7385" cy="3686810"/>
          </a:xfrm>
          <a:prstGeom prst="bentConnector3">
            <a:avLst>
              <a:gd name="adj1" fmla="val -309546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9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de-AT" dirty="0"/>
              <a:t>Motivation Model </a:t>
            </a:r>
            <a:r>
              <a:rPr lang="de-AT" dirty="0" err="1"/>
              <a:t>Checking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Model Checking</a:t>
                </a:r>
              </a:p>
              <a:p>
                <a:pPr lvl="1"/>
                <a:r>
                  <a:rPr lang="en-US" sz="2600" dirty="0"/>
                  <a:t>A method for fully automated verification of a system description (model) against a specification (requirements).</a:t>
                </a:r>
              </a:p>
              <a:p>
                <a:r>
                  <a:rPr lang="en-US" sz="2800" dirty="0"/>
                  <a:t>You need</a:t>
                </a:r>
              </a:p>
              <a:p>
                <a:pPr lvl="1"/>
                <a:r>
                  <a:rPr lang="en-US" sz="2600" dirty="0"/>
                  <a:t>A model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A specification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600" dirty="0"/>
              </a:p>
              <a:p>
                <a:r>
                  <a:rPr lang="en-US" sz="2800" dirty="0"/>
                  <a:t>You check</a:t>
                </a:r>
              </a:p>
              <a:p>
                <a:pPr lvl="1"/>
                <a:r>
                  <a:rPr lang="en-US" sz="2600" dirty="0"/>
                  <a:t>Is </a:t>
                </a:r>
                <a14:m>
                  <m:oMath xmlns:m="http://schemas.openxmlformats.org/officeDocument/2006/math">
                    <m:r>
                      <a:rPr lang="de-AT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AT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de-DE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600" dirty="0"/>
                  <a:t> (M fulfills phi) a true statement?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688" y="3888000"/>
                <a:ext cx="8229600" cy="2545743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/>
                  <a:t>Example statements: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600" dirty="0"/>
                  <a:t>Now the traffic light is green and in the next state it will be yellow.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600" dirty="0"/>
                  <a:t>(Traffic light = green) ∧ ○(Traffic light = yellow)</a:t>
                </a:r>
                <a:endParaRPr lang="en-US" sz="2400" dirty="0"/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○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688" y="3888000"/>
                <a:ext cx="8229600" cy="2545743"/>
              </a:xfrm>
              <a:blipFill>
                <a:blip r:embed="rId2"/>
                <a:stretch>
                  <a:fillRect l="-1233" t="-2985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3">
            <a:extLst>
              <a:ext uri="{FF2B5EF4-FFF2-40B4-BE49-F238E27FC236}">
                <a16:creationId xmlns:a16="http://schemas.microsoft.com/office/drawing/2014/main" id="{BF851657-26D7-EC45-9DC5-366D4796E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1" y="2347050"/>
            <a:ext cx="5463634" cy="14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4">
                <a:extLst>
                  <a:ext uri="{FF2B5EF4-FFF2-40B4-BE49-F238E27FC236}">
                    <a16:creationId xmlns:a16="http://schemas.microsoft.com/office/drawing/2014/main" id="{F3752590-81DF-7046-8DCC-44502B035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1" name="Textfeld 4">
                <a:extLst>
                  <a:ext uri="{FF2B5EF4-FFF2-40B4-BE49-F238E27FC236}">
                    <a16:creationId xmlns:a16="http://schemas.microsoft.com/office/drawing/2014/main" id="{F3752590-81DF-7046-8DCC-44502B035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7">
                <a:extLst>
                  <a:ext uri="{FF2B5EF4-FFF2-40B4-BE49-F238E27FC236}">
                    <a16:creationId xmlns:a16="http://schemas.microsoft.com/office/drawing/2014/main" id="{D3BB3956-04AA-E94B-B20B-4FA30C47D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2" name="Textfeld 7">
                <a:extLst>
                  <a:ext uri="{FF2B5EF4-FFF2-40B4-BE49-F238E27FC236}">
                    <a16:creationId xmlns:a16="http://schemas.microsoft.com/office/drawing/2014/main" id="{D3BB3956-04AA-E94B-B20B-4FA30C47D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8">
                <a:extLst>
                  <a:ext uri="{FF2B5EF4-FFF2-40B4-BE49-F238E27FC236}">
                    <a16:creationId xmlns:a16="http://schemas.microsoft.com/office/drawing/2014/main" id="{755E5A89-CD19-DD40-A0A5-E6CDF88DAC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3" name="Textfeld 8">
                <a:extLst>
                  <a:ext uri="{FF2B5EF4-FFF2-40B4-BE49-F238E27FC236}">
                    <a16:creationId xmlns:a16="http://schemas.microsoft.com/office/drawing/2014/main" id="{755E5A89-CD19-DD40-A0A5-E6CDF88DA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9">
                <a:extLst>
                  <a:ext uri="{FF2B5EF4-FFF2-40B4-BE49-F238E27FC236}">
                    <a16:creationId xmlns:a16="http://schemas.microsoft.com/office/drawing/2014/main" id="{A9CEF252-4242-DB43-95F9-94CB9915E5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4" name="Textfeld 9">
                <a:extLst>
                  <a:ext uri="{FF2B5EF4-FFF2-40B4-BE49-F238E27FC236}">
                    <a16:creationId xmlns:a16="http://schemas.microsoft.com/office/drawing/2014/main" id="{A9CEF252-4242-DB43-95F9-94CB9915E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10">
                <a:extLst>
                  <a:ext uri="{FF2B5EF4-FFF2-40B4-BE49-F238E27FC236}">
                    <a16:creationId xmlns:a16="http://schemas.microsoft.com/office/drawing/2014/main" id="{AFA03CF1-563D-AF49-823D-1EF140BE5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5" name="Textfeld 10">
                <a:extLst>
                  <a:ext uri="{FF2B5EF4-FFF2-40B4-BE49-F238E27FC236}">
                    <a16:creationId xmlns:a16="http://schemas.microsoft.com/office/drawing/2014/main" id="{AFA03CF1-563D-AF49-823D-1EF140BE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8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1E01A47-826B-DF4F-9DB7-CBA9D178420B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244542" y="2036533"/>
            <a:ext cx="656178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B3ACB597-E3DE-1849-BDDB-DBB5AA9B38F1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3468504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AA7F5EC-A1F9-224A-A13E-6591E6279883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4707390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2B88F00-4167-9E47-AF5D-19E979C8628E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5946276" y="2036533"/>
            <a:ext cx="641254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>
            <a:extLst>
              <a:ext uri="{FF2B5EF4-FFF2-40B4-BE49-F238E27FC236}">
                <a16:creationId xmlns:a16="http://schemas.microsoft.com/office/drawing/2014/main" id="{E29A43B9-3D0D-D148-828B-DF264AAA73BA}"/>
              </a:ext>
            </a:extLst>
          </p:cNvPr>
          <p:cNvCxnSpPr>
            <a:cxnSpLocks/>
            <a:stCxn id="25" idx="0"/>
            <a:endCxn id="22" idx="0"/>
          </p:cNvCxnSpPr>
          <p:nvPr/>
        </p:nvCxnSpPr>
        <p:spPr>
          <a:xfrm rot="16200000" flipH="1" flipV="1">
            <a:off x="5024324" y="-44785"/>
            <a:ext cx="7385" cy="3686810"/>
          </a:xfrm>
          <a:prstGeom prst="bentConnector3">
            <a:avLst>
              <a:gd name="adj1" fmla="val -309546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000" y="3888000"/>
                <a:ext cx="8229600" cy="2545743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/>
                  <a:t>Example statements: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600" dirty="0"/>
                  <a:t>If the traffic light is red now, there will come a time when it is no longer red.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600" dirty="0"/>
                  <a:t>(Traffic light = red)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800" dirty="0"/>
                  <a:t>◊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600" dirty="0"/>
                  <a:t>(Traffic light = red))</a:t>
                </a:r>
                <a:endParaRPr lang="en-US" sz="2400" dirty="0"/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◊</m:t>
                    </m:r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3888000"/>
                <a:ext cx="8229600" cy="2545743"/>
              </a:xfrm>
              <a:blipFill>
                <a:blip r:embed="rId2"/>
                <a:stretch>
                  <a:fillRect l="-1233" t="-2985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3">
            <a:extLst>
              <a:ext uri="{FF2B5EF4-FFF2-40B4-BE49-F238E27FC236}">
                <a16:creationId xmlns:a16="http://schemas.microsoft.com/office/drawing/2014/main" id="{5CC03D36-7686-2D42-B3B8-B139A1976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1" y="2347050"/>
            <a:ext cx="5463634" cy="14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4">
                <a:extLst>
                  <a:ext uri="{FF2B5EF4-FFF2-40B4-BE49-F238E27FC236}">
                    <a16:creationId xmlns:a16="http://schemas.microsoft.com/office/drawing/2014/main" id="{49319F19-B163-E744-B259-8C697CEAC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1" name="Textfeld 4">
                <a:extLst>
                  <a:ext uri="{FF2B5EF4-FFF2-40B4-BE49-F238E27FC236}">
                    <a16:creationId xmlns:a16="http://schemas.microsoft.com/office/drawing/2014/main" id="{49319F19-B163-E744-B259-8C697CEAC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7">
                <a:extLst>
                  <a:ext uri="{FF2B5EF4-FFF2-40B4-BE49-F238E27FC236}">
                    <a16:creationId xmlns:a16="http://schemas.microsoft.com/office/drawing/2014/main" id="{87E9BF49-3BAB-E84F-A709-8FCC047E9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2" name="Textfeld 7">
                <a:extLst>
                  <a:ext uri="{FF2B5EF4-FFF2-40B4-BE49-F238E27FC236}">
                    <a16:creationId xmlns:a16="http://schemas.microsoft.com/office/drawing/2014/main" id="{87E9BF49-3BAB-E84F-A709-8FCC047E9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8">
                <a:extLst>
                  <a:ext uri="{FF2B5EF4-FFF2-40B4-BE49-F238E27FC236}">
                    <a16:creationId xmlns:a16="http://schemas.microsoft.com/office/drawing/2014/main" id="{1ECDAFCF-5E18-3F49-B677-3529357E4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3" name="Textfeld 8">
                <a:extLst>
                  <a:ext uri="{FF2B5EF4-FFF2-40B4-BE49-F238E27FC236}">
                    <a16:creationId xmlns:a16="http://schemas.microsoft.com/office/drawing/2014/main" id="{1ECDAFCF-5E18-3F49-B677-3529357E4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9">
                <a:extLst>
                  <a:ext uri="{FF2B5EF4-FFF2-40B4-BE49-F238E27FC236}">
                    <a16:creationId xmlns:a16="http://schemas.microsoft.com/office/drawing/2014/main" id="{A0C1DDC2-3DA8-C440-AA23-7893ABF94C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4" name="Textfeld 9">
                <a:extLst>
                  <a:ext uri="{FF2B5EF4-FFF2-40B4-BE49-F238E27FC236}">
                    <a16:creationId xmlns:a16="http://schemas.microsoft.com/office/drawing/2014/main" id="{A0C1DDC2-3DA8-C440-AA23-7893ABF94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10">
                <a:extLst>
                  <a:ext uri="{FF2B5EF4-FFF2-40B4-BE49-F238E27FC236}">
                    <a16:creationId xmlns:a16="http://schemas.microsoft.com/office/drawing/2014/main" id="{F4EBA027-0B09-8542-A47C-DF5C102B44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5" name="Textfeld 10">
                <a:extLst>
                  <a:ext uri="{FF2B5EF4-FFF2-40B4-BE49-F238E27FC236}">
                    <a16:creationId xmlns:a16="http://schemas.microsoft.com/office/drawing/2014/main" id="{F4EBA027-0B09-8542-A47C-DF5C102B4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8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2950F92E-7186-4449-93B6-88D392A080EC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244542" y="2036533"/>
            <a:ext cx="656178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35EE86E-6366-1246-BE6A-C39D7EE71899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3468504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AF53700-D14C-7042-9587-19ECEABF3EA4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4707390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DBD5F53-94F4-DB4B-95E5-94EEF109A7B2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5946276" y="2036533"/>
            <a:ext cx="641254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>
            <a:extLst>
              <a:ext uri="{FF2B5EF4-FFF2-40B4-BE49-F238E27FC236}">
                <a16:creationId xmlns:a16="http://schemas.microsoft.com/office/drawing/2014/main" id="{4407710A-8E59-AC46-82D7-98E0FB10666B}"/>
              </a:ext>
            </a:extLst>
          </p:cNvPr>
          <p:cNvCxnSpPr>
            <a:cxnSpLocks/>
            <a:stCxn id="25" idx="0"/>
            <a:endCxn id="22" idx="0"/>
          </p:cNvCxnSpPr>
          <p:nvPr/>
        </p:nvCxnSpPr>
        <p:spPr>
          <a:xfrm rot="16200000" flipH="1" flipV="1">
            <a:off x="5024324" y="-44785"/>
            <a:ext cx="7385" cy="3686810"/>
          </a:xfrm>
          <a:prstGeom prst="bentConnector3">
            <a:avLst>
              <a:gd name="adj1" fmla="val -309546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544" y="3888000"/>
                <a:ext cx="8229600" cy="2677591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/>
                  <a:t>Example statements: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600" dirty="0"/>
                  <a:t>If the traffic light is now in operation (not off), then from now on it will always be in operation (it will never be off).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600" dirty="0"/>
                  <a:t>(Traffic light = off)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800" dirty="0"/>
                  <a:t>□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600" dirty="0"/>
                  <a:t>(Traffic light = off))</a:t>
                </a:r>
                <a:endParaRPr lang="en-US" sz="2400" dirty="0"/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□</m:t>
                    </m:r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888000"/>
                <a:ext cx="8229600" cy="2677591"/>
              </a:xfrm>
              <a:blipFill>
                <a:blip r:embed="rId2"/>
                <a:stretch>
                  <a:fillRect l="-1233" t="-2844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3">
            <a:extLst>
              <a:ext uri="{FF2B5EF4-FFF2-40B4-BE49-F238E27FC236}">
                <a16:creationId xmlns:a16="http://schemas.microsoft.com/office/drawing/2014/main" id="{51235744-C25B-7D4B-9635-4DB21D6F6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1" y="2347050"/>
            <a:ext cx="5463634" cy="14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4">
                <a:extLst>
                  <a:ext uri="{FF2B5EF4-FFF2-40B4-BE49-F238E27FC236}">
                    <a16:creationId xmlns:a16="http://schemas.microsoft.com/office/drawing/2014/main" id="{F624B792-2DF3-3740-BE65-7B53AD9782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1" name="Textfeld 4">
                <a:extLst>
                  <a:ext uri="{FF2B5EF4-FFF2-40B4-BE49-F238E27FC236}">
                    <a16:creationId xmlns:a16="http://schemas.microsoft.com/office/drawing/2014/main" id="{F624B792-2DF3-3740-BE65-7B53AD978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7">
                <a:extLst>
                  <a:ext uri="{FF2B5EF4-FFF2-40B4-BE49-F238E27FC236}">
                    <a16:creationId xmlns:a16="http://schemas.microsoft.com/office/drawing/2014/main" id="{EA38BCCE-B0D5-5242-A316-54502ABD27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2" name="Textfeld 7">
                <a:extLst>
                  <a:ext uri="{FF2B5EF4-FFF2-40B4-BE49-F238E27FC236}">
                    <a16:creationId xmlns:a16="http://schemas.microsoft.com/office/drawing/2014/main" id="{EA38BCCE-B0D5-5242-A316-54502ABD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8">
                <a:extLst>
                  <a:ext uri="{FF2B5EF4-FFF2-40B4-BE49-F238E27FC236}">
                    <a16:creationId xmlns:a16="http://schemas.microsoft.com/office/drawing/2014/main" id="{BBBAC754-3C9C-1A4A-A897-EEB17BB9DA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3" name="Textfeld 8">
                <a:extLst>
                  <a:ext uri="{FF2B5EF4-FFF2-40B4-BE49-F238E27FC236}">
                    <a16:creationId xmlns:a16="http://schemas.microsoft.com/office/drawing/2014/main" id="{BBBAC754-3C9C-1A4A-A897-EEB17BB9D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9">
                <a:extLst>
                  <a:ext uri="{FF2B5EF4-FFF2-40B4-BE49-F238E27FC236}">
                    <a16:creationId xmlns:a16="http://schemas.microsoft.com/office/drawing/2014/main" id="{F0A8D622-B5DA-394A-BFE9-90D133C8D6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4" name="Textfeld 9">
                <a:extLst>
                  <a:ext uri="{FF2B5EF4-FFF2-40B4-BE49-F238E27FC236}">
                    <a16:creationId xmlns:a16="http://schemas.microsoft.com/office/drawing/2014/main" id="{F0A8D622-B5DA-394A-BFE9-90D133C8D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10">
                <a:extLst>
                  <a:ext uri="{FF2B5EF4-FFF2-40B4-BE49-F238E27FC236}">
                    <a16:creationId xmlns:a16="http://schemas.microsoft.com/office/drawing/2014/main" id="{869A715C-DD4F-D240-A509-497C71E397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5" name="Textfeld 10">
                <a:extLst>
                  <a:ext uri="{FF2B5EF4-FFF2-40B4-BE49-F238E27FC236}">
                    <a16:creationId xmlns:a16="http://schemas.microsoft.com/office/drawing/2014/main" id="{869A715C-DD4F-D240-A509-497C71E39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8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8009E10A-6754-E04A-A370-5D4164B25F87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244542" y="2036533"/>
            <a:ext cx="656178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552EE74-AC28-2445-93EF-42F0358CB83C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3468504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5AFAAB0-1119-BE45-87FB-3C3723D3B9FE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4707390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F64099DA-E5FD-624A-8D67-10E0C58AA334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5946276" y="2036533"/>
            <a:ext cx="641254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>
            <a:extLst>
              <a:ext uri="{FF2B5EF4-FFF2-40B4-BE49-F238E27FC236}">
                <a16:creationId xmlns:a16="http://schemas.microsoft.com/office/drawing/2014/main" id="{A95F24C0-222E-3242-A6E3-CEA463EEF0B3}"/>
              </a:ext>
            </a:extLst>
          </p:cNvPr>
          <p:cNvCxnSpPr>
            <a:cxnSpLocks/>
            <a:stCxn id="25" idx="0"/>
            <a:endCxn id="22" idx="0"/>
          </p:cNvCxnSpPr>
          <p:nvPr/>
        </p:nvCxnSpPr>
        <p:spPr>
          <a:xfrm rot="16200000" flipH="1" flipV="1">
            <a:off x="5024324" y="-44785"/>
            <a:ext cx="7385" cy="3686810"/>
          </a:xfrm>
          <a:prstGeom prst="bentConnector3">
            <a:avLst>
              <a:gd name="adj1" fmla="val -309546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0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544" y="3888000"/>
                <a:ext cx="8229600" cy="2677591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/>
                  <a:t>Example statements: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600" dirty="0"/>
                  <a:t>If the traffic light is now in operation (not off), then from now on it will always be in operation (it will never be off).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600" dirty="0"/>
                  <a:t>(Traffic light = off)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800" dirty="0"/>
                  <a:t>□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600" dirty="0"/>
                  <a:t>(Traffic light = off))</a:t>
                </a:r>
                <a:endParaRPr lang="en-US" sz="2400" dirty="0"/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□</m:t>
                    </m:r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888000"/>
                <a:ext cx="8229600" cy="2677591"/>
              </a:xfrm>
              <a:blipFill>
                <a:blip r:embed="rId2"/>
                <a:stretch>
                  <a:fillRect l="-1233" t="-2844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3">
            <a:extLst>
              <a:ext uri="{FF2B5EF4-FFF2-40B4-BE49-F238E27FC236}">
                <a16:creationId xmlns:a16="http://schemas.microsoft.com/office/drawing/2014/main" id="{DB86C608-0F53-FB4A-8127-71A6D3272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1" y="2347050"/>
            <a:ext cx="5463634" cy="14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4">
                <a:extLst>
                  <a:ext uri="{FF2B5EF4-FFF2-40B4-BE49-F238E27FC236}">
                    <a16:creationId xmlns:a16="http://schemas.microsoft.com/office/drawing/2014/main" id="{7F54713C-0025-4743-A811-A82F8E742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1" name="Textfeld 4">
                <a:extLst>
                  <a:ext uri="{FF2B5EF4-FFF2-40B4-BE49-F238E27FC236}">
                    <a16:creationId xmlns:a16="http://schemas.microsoft.com/office/drawing/2014/main" id="{7F54713C-0025-4743-A811-A82F8E742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7">
                <a:extLst>
                  <a:ext uri="{FF2B5EF4-FFF2-40B4-BE49-F238E27FC236}">
                    <a16:creationId xmlns:a16="http://schemas.microsoft.com/office/drawing/2014/main" id="{C5AC6A56-6C7D-7049-80DC-993B868D1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2" name="Textfeld 7">
                <a:extLst>
                  <a:ext uri="{FF2B5EF4-FFF2-40B4-BE49-F238E27FC236}">
                    <a16:creationId xmlns:a16="http://schemas.microsoft.com/office/drawing/2014/main" id="{C5AC6A56-6C7D-7049-80DC-993B868D1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8">
                <a:extLst>
                  <a:ext uri="{FF2B5EF4-FFF2-40B4-BE49-F238E27FC236}">
                    <a16:creationId xmlns:a16="http://schemas.microsoft.com/office/drawing/2014/main" id="{C0E562C2-0107-3742-9E96-B0FE48B9CD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3" name="Textfeld 8">
                <a:extLst>
                  <a:ext uri="{FF2B5EF4-FFF2-40B4-BE49-F238E27FC236}">
                    <a16:creationId xmlns:a16="http://schemas.microsoft.com/office/drawing/2014/main" id="{C0E562C2-0107-3742-9E96-B0FE48B9C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9">
                <a:extLst>
                  <a:ext uri="{FF2B5EF4-FFF2-40B4-BE49-F238E27FC236}">
                    <a16:creationId xmlns:a16="http://schemas.microsoft.com/office/drawing/2014/main" id="{AB6A01CD-C158-CD45-9289-C16B12CD7F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4" name="Textfeld 9">
                <a:extLst>
                  <a:ext uri="{FF2B5EF4-FFF2-40B4-BE49-F238E27FC236}">
                    <a16:creationId xmlns:a16="http://schemas.microsoft.com/office/drawing/2014/main" id="{AB6A01CD-C158-CD45-9289-C16B12CD7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10">
                <a:extLst>
                  <a:ext uri="{FF2B5EF4-FFF2-40B4-BE49-F238E27FC236}">
                    <a16:creationId xmlns:a16="http://schemas.microsoft.com/office/drawing/2014/main" id="{264C1C25-8806-B84F-B059-FC2C557C2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25" name="Textfeld 10">
                <a:extLst>
                  <a:ext uri="{FF2B5EF4-FFF2-40B4-BE49-F238E27FC236}">
                    <a16:creationId xmlns:a16="http://schemas.microsoft.com/office/drawing/2014/main" id="{264C1C25-8806-B84F-B059-FC2C557C2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8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12EEB5D-3FC0-4547-B74E-91B0C1A3597D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244542" y="2036533"/>
            <a:ext cx="656178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D42FF9BF-3E15-6746-A4FF-22B3F4173BE8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3468504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2D01016-83E1-4A47-9E9E-C5A2EBEBE08C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4707390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2DBAAF1E-EF6E-974C-B50E-302777B16040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5946276" y="2036533"/>
            <a:ext cx="641254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>
            <a:extLst>
              <a:ext uri="{FF2B5EF4-FFF2-40B4-BE49-F238E27FC236}">
                <a16:creationId xmlns:a16="http://schemas.microsoft.com/office/drawing/2014/main" id="{EC2A8EF6-DC76-BC4B-99F4-B3199B0CA791}"/>
              </a:ext>
            </a:extLst>
          </p:cNvPr>
          <p:cNvCxnSpPr>
            <a:cxnSpLocks/>
            <a:stCxn id="25" idx="0"/>
            <a:endCxn id="22" idx="0"/>
          </p:cNvCxnSpPr>
          <p:nvPr/>
        </p:nvCxnSpPr>
        <p:spPr>
          <a:xfrm rot="16200000" flipH="1" flipV="1">
            <a:off x="5024324" y="-44785"/>
            <a:ext cx="7385" cy="3686810"/>
          </a:xfrm>
          <a:prstGeom prst="bentConnector3">
            <a:avLst>
              <a:gd name="adj1" fmla="val -309546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Kripke Structures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16473"/>
            <a:ext cx="8229600" cy="49316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A Kripke structure has great similarities with a non-deterministic finite state machine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A Kripke structure is a state transition graph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A Kripke structure does not recognize words of a language, so there are no accepting states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The transitions from one state to the next are not labeled with signs of a language, but with actions</a:t>
            </a:r>
          </a:p>
        </p:txBody>
      </p:sp>
    </p:spTree>
    <p:extLst>
      <p:ext uri="{BB962C8B-B14F-4D97-AF65-F5344CB8AC3E}">
        <p14:creationId xmlns:p14="http://schemas.microsoft.com/office/powerpoint/2010/main" val="26882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Kripke Structures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0006758-594D-A14C-BD3B-44F394D84D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87" y="3813179"/>
            <a:ext cx="4174750" cy="278417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B692B70-599C-6F4E-BBDC-1DB8D57A10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593" y="3813180"/>
            <a:ext cx="3323448" cy="2784172"/>
          </a:xfrm>
          <a:prstGeom prst="rect">
            <a:avLst/>
          </a:prstGeom>
        </p:spPr>
      </p:pic>
      <p:pic>
        <p:nvPicPr>
          <p:cNvPr id="38" name="Grafik 3">
            <a:extLst>
              <a:ext uri="{FF2B5EF4-FFF2-40B4-BE49-F238E27FC236}">
                <a16:creationId xmlns:a16="http://schemas.microsoft.com/office/drawing/2014/main" id="{AA403416-5F18-F94B-89CF-8F6A414E0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1" y="2347050"/>
            <a:ext cx="5463634" cy="14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feld 4">
                <a:extLst>
                  <a:ext uri="{FF2B5EF4-FFF2-40B4-BE49-F238E27FC236}">
                    <a16:creationId xmlns:a16="http://schemas.microsoft.com/office/drawing/2014/main" id="{F4B8548A-D1D8-1E41-8742-3E1AB03920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39" name="Textfeld 4">
                <a:extLst>
                  <a:ext uri="{FF2B5EF4-FFF2-40B4-BE49-F238E27FC236}">
                    <a16:creationId xmlns:a16="http://schemas.microsoft.com/office/drawing/2014/main" id="{F4B8548A-D1D8-1E41-8742-3E1AB0392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758" y="1794928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feld 7">
                <a:extLst>
                  <a:ext uri="{FF2B5EF4-FFF2-40B4-BE49-F238E27FC236}">
                    <a16:creationId xmlns:a16="http://schemas.microsoft.com/office/drawing/2014/main" id="{B4595CD4-C203-E141-8961-97E4FF1D2F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40" name="Textfeld 7">
                <a:extLst>
                  <a:ext uri="{FF2B5EF4-FFF2-40B4-BE49-F238E27FC236}">
                    <a16:creationId xmlns:a16="http://schemas.microsoft.com/office/drawing/2014/main" id="{B4595CD4-C203-E141-8961-97E4FF1D2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720" y="1802313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feld 8">
                <a:extLst>
                  <a:ext uri="{FF2B5EF4-FFF2-40B4-BE49-F238E27FC236}">
                    <a16:creationId xmlns:a16="http://schemas.microsoft.com/office/drawing/2014/main" id="{CCBD915C-0C48-644C-A144-6202706B6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41" name="Textfeld 8">
                <a:extLst>
                  <a:ext uri="{FF2B5EF4-FFF2-40B4-BE49-F238E27FC236}">
                    <a16:creationId xmlns:a16="http://schemas.microsoft.com/office/drawing/2014/main" id="{CCBD915C-0C48-644C-A144-6202706B6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606" y="1794928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feld 9">
                <a:extLst>
                  <a:ext uri="{FF2B5EF4-FFF2-40B4-BE49-F238E27FC236}">
                    <a16:creationId xmlns:a16="http://schemas.microsoft.com/office/drawing/2014/main" id="{1853984D-6A1B-4543-B926-1AAC351CC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42" name="Textfeld 9">
                <a:extLst>
                  <a:ext uri="{FF2B5EF4-FFF2-40B4-BE49-F238E27FC236}">
                    <a16:creationId xmlns:a16="http://schemas.microsoft.com/office/drawing/2014/main" id="{1853984D-6A1B-4543-B926-1AAC351CC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492" y="1802313"/>
                <a:ext cx="567784" cy="483209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feld 10">
                <a:extLst>
                  <a:ext uri="{FF2B5EF4-FFF2-40B4-BE49-F238E27FC236}">
                    <a16:creationId xmlns:a16="http://schemas.microsoft.com/office/drawing/2014/main" id="{5A5F0BB8-D52D-7144-ADF7-B69DF675D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>
          <p:sp>
            <p:nvSpPr>
              <p:cNvPr id="43" name="Textfeld 10">
                <a:extLst>
                  <a:ext uri="{FF2B5EF4-FFF2-40B4-BE49-F238E27FC236}">
                    <a16:creationId xmlns:a16="http://schemas.microsoft.com/office/drawing/2014/main" id="{5A5F0BB8-D52D-7144-ADF7-B69DF675D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9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8223FFB3-E0F3-3C49-BDA9-AC7AF2119989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>
            <a:off x="2244542" y="2036533"/>
            <a:ext cx="656178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4412BF6D-582B-954C-8868-B7421CFE2D9C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 flipV="1">
            <a:off x="3468504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3D5B2E43-F775-E846-9CFC-56761ED5F24D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4707390" y="2036533"/>
            <a:ext cx="671102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9AB5B02F-9217-CB4C-8E54-CD9916AF4476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 flipV="1">
            <a:off x="5946276" y="2036533"/>
            <a:ext cx="641254" cy="73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winkelte Verbindung 47">
            <a:extLst>
              <a:ext uri="{FF2B5EF4-FFF2-40B4-BE49-F238E27FC236}">
                <a16:creationId xmlns:a16="http://schemas.microsoft.com/office/drawing/2014/main" id="{98F8C7F5-778C-AE4D-93FB-F89151BA5836}"/>
              </a:ext>
            </a:extLst>
          </p:cNvPr>
          <p:cNvCxnSpPr>
            <a:cxnSpLocks/>
            <a:stCxn id="43" idx="0"/>
            <a:endCxn id="40" idx="0"/>
          </p:cNvCxnSpPr>
          <p:nvPr/>
        </p:nvCxnSpPr>
        <p:spPr>
          <a:xfrm rot="16200000" flipH="1" flipV="1">
            <a:off x="5024324" y="-44785"/>
            <a:ext cx="7385" cy="3686810"/>
          </a:xfrm>
          <a:prstGeom prst="bentConnector3">
            <a:avLst>
              <a:gd name="adj1" fmla="val -309546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de-AT" dirty="0"/>
              <a:t>Motivation Model </a:t>
            </a:r>
            <a:r>
              <a:rPr lang="de-AT" dirty="0" err="1"/>
              <a:t>Checking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model 𝑀 is:</a:t>
            </a:r>
          </a:p>
          <a:p>
            <a:pPr lvl="1"/>
            <a:r>
              <a:rPr lang="en-US" sz="2600" dirty="0"/>
              <a:t>A formalized description of a system</a:t>
            </a:r>
          </a:p>
          <a:p>
            <a:pPr lvl="1"/>
            <a:r>
              <a:rPr lang="en-US" sz="2600" dirty="0"/>
              <a:t>The system can be:</a:t>
            </a:r>
          </a:p>
          <a:p>
            <a:pPr lvl="2"/>
            <a:r>
              <a:rPr lang="en-US" sz="2600" dirty="0"/>
              <a:t>A software system</a:t>
            </a:r>
          </a:p>
          <a:p>
            <a:pPr lvl="2"/>
            <a:r>
              <a:rPr lang="en-US" sz="2600" dirty="0"/>
              <a:t>A hardware system</a:t>
            </a:r>
          </a:p>
          <a:p>
            <a:r>
              <a:rPr lang="en-US" sz="2800" dirty="0"/>
              <a:t>A model can be specified as a logical (i.e., mathematical) expression.</a:t>
            </a:r>
          </a:p>
        </p:txBody>
      </p:sp>
    </p:spTree>
    <p:extLst>
      <p:ext uri="{BB962C8B-B14F-4D97-AF65-F5344CB8AC3E}">
        <p14:creationId xmlns:p14="http://schemas.microsoft.com/office/powerpoint/2010/main" val="12647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de-AT" dirty="0"/>
              <a:t>Motivation Model </a:t>
            </a:r>
            <a:r>
              <a:rPr lang="de-AT" dirty="0" err="1"/>
              <a:t>Checking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600" dirty="0"/>
                  <a:t>A specification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600" dirty="0"/>
                  <a:t> is a formalized version of the requirement specification</a:t>
                </a:r>
              </a:p>
              <a:p>
                <a:r>
                  <a:rPr lang="en-US" sz="2600" dirty="0"/>
                  <a:t>Each individual requirement is a logical expression that can be true (satisfied) or false (not satisfied).</a:t>
                </a:r>
              </a:p>
              <a:p>
                <a:r>
                  <a:rPr lang="en-US" sz="2600" dirty="0"/>
                  <a:t>The specification 𝜙 is a logical combination of all individual requirements (e.g., using the logical operators ∧ ("and") ∨ ("or") and ¬ ("not")).</a:t>
                </a:r>
              </a:p>
              <a:p>
                <a:r>
                  <a:rPr lang="en-US" sz="2600" dirty="0"/>
                  <a:t>Therefore, the entire specification 𝜙 is also a logical expression.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D85B7D8-AA4E-EB4B-9EFE-A7A76EF4A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401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8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de-AT" dirty="0"/>
              <a:t>Motivation Model </a:t>
            </a:r>
            <a:r>
              <a:rPr lang="de-AT" dirty="0" err="1"/>
              <a:t>Checking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A verification is the mathematical proof that the statement "𝑀⊨𝜙" is true.</a:t>
            </a:r>
          </a:p>
          <a:p>
            <a:r>
              <a:rPr lang="en-US" sz="2600" dirty="0"/>
              <a:t>The complete statement is a logical expression.</a:t>
            </a:r>
          </a:p>
          <a:p>
            <a:r>
              <a:rPr lang="en-US" sz="2600" dirty="0"/>
              <a:t>Propositional and predicate logic are not enough, because 𝑀 must contain a description of what the software or hardware system will do at different times. (Sequence of execution) </a:t>
            </a:r>
          </a:p>
          <a:p>
            <a:r>
              <a:rPr lang="en-US" sz="2600" dirty="0"/>
              <a:t>Also, the specification 𝜙 contains descriptions of temporal sequences.</a:t>
            </a:r>
          </a:p>
        </p:txBody>
      </p:sp>
    </p:spTree>
    <p:extLst>
      <p:ext uri="{BB962C8B-B14F-4D97-AF65-F5344CB8AC3E}">
        <p14:creationId xmlns:p14="http://schemas.microsoft.com/office/powerpoint/2010/main" val="4346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Motivation Model Checking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Examples of typical specifications:</a:t>
            </a:r>
          </a:p>
          <a:p>
            <a:pPr lvl="1"/>
            <a:r>
              <a:rPr lang="en-US" sz="2400" dirty="0"/>
              <a:t>The system </a:t>
            </a:r>
            <a:r>
              <a:rPr lang="en-US" sz="2400" b="1" dirty="0"/>
              <a:t>never</a:t>
            </a:r>
            <a:r>
              <a:rPr lang="en-US" sz="2400" dirty="0"/>
              <a:t> gets into a deadlock</a:t>
            </a:r>
          </a:p>
          <a:p>
            <a:pPr lvl="1"/>
            <a:r>
              <a:rPr lang="en-US" sz="2400" dirty="0"/>
              <a:t>The system </a:t>
            </a:r>
            <a:r>
              <a:rPr lang="en-US" sz="2400" b="1" dirty="0"/>
              <a:t>always</a:t>
            </a:r>
            <a:r>
              <a:rPr lang="en-US" sz="2400" dirty="0"/>
              <a:t> delivers a correct result</a:t>
            </a:r>
          </a:p>
          <a:p>
            <a:pPr lvl="1"/>
            <a:r>
              <a:rPr lang="en-US" sz="2400" dirty="0"/>
              <a:t>When a customer puts his card in the automaton, he must get it back </a:t>
            </a:r>
            <a:r>
              <a:rPr lang="en-US" sz="2400" b="1" dirty="0"/>
              <a:t>later</a:t>
            </a:r>
            <a:r>
              <a:rPr lang="en-US" sz="2400" dirty="0"/>
              <a:t>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83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What is Temporal Logic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Temporal logic is an extension of propositional logic.</a:t>
            </a:r>
          </a:p>
          <a:p>
            <a:r>
              <a:rPr lang="en-US" sz="2600" dirty="0"/>
              <a:t>It contains additional operators (e.g. □ = "always", ◊ = "sometimes")</a:t>
            </a:r>
          </a:p>
          <a:p>
            <a:r>
              <a:rPr lang="en-US" sz="2600" dirty="0"/>
              <a:t>Temporal Logic is a non-classical logic</a:t>
            </a:r>
          </a:p>
          <a:p>
            <a:endParaRPr lang="en-US" sz="24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64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What is Classical Logic?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Propositional logic and predicate logic belong to classical logic</a:t>
            </a:r>
          </a:p>
          <a:p>
            <a:r>
              <a:rPr lang="en-US" sz="2600" dirty="0"/>
              <a:t>Propositional Logic:</a:t>
            </a:r>
          </a:p>
          <a:p>
            <a:pPr lvl="1"/>
            <a:r>
              <a:rPr lang="en-US" sz="2400" dirty="0"/>
              <a:t>"Graz is the capital city of Austria"</a:t>
            </a:r>
          </a:p>
          <a:p>
            <a:pPr lvl="1"/>
            <a:r>
              <a:rPr lang="en-US" sz="2400" dirty="0"/>
              <a:t>5 &lt; 8</a:t>
            </a:r>
          </a:p>
          <a:p>
            <a:r>
              <a:rPr lang="en-US" sz="2600" dirty="0"/>
              <a:t>Predicate Logic:</a:t>
            </a:r>
          </a:p>
          <a:p>
            <a:pPr lvl="1"/>
            <a:r>
              <a:rPr lang="en-US" sz="2400" dirty="0"/>
              <a:t>"There is a city that is the capital city of Austria".</a:t>
            </a:r>
          </a:p>
          <a:p>
            <a:pPr lvl="1"/>
            <a:r>
              <a:rPr lang="en-US" sz="2400" dirty="0"/>
              <a:t>∀𝑥: 𝑥 &lt; 8</a:t>
            </a:r>
          </a:p>
          <a:p>
            <a:endParaRPr lang="en-US" sz="24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587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480898"/>
            <a:ext cx="6840760" cy="1235574"/>
          </a:xfrm>
        </p:spPr>
        <p:txBody>
          <a:bodyPr/>
          <a:lstStyle/>
          <a:p>
            <a:r>
              <a:rPr lang="en-US" dirty="0"/>
              <a:t>What is Classical Logic?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D0091AB-023D-0346-9C44-6E07053B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220000" cy="365125"/>
          </a:xfrm>
        </p:spPr>
        <p:txBody>
          <a:bodyPr/>
          <a:lstStyle/>
          <a:p>
            <a:r>
              <a:rPr lang="en-US" dirty="0"/>
              <a:t>Temporal Logic | MCS | WS2021/22 | Dipl.-Ing. Hubert Schölnast, BSc. | October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B7D8-AA4E-EB4B-9EFE-A7A76EF4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Basic principles of classical logic:</a:t>
            </a:r>
          </a:p>
          <a:p>
            <a:r>
              <a:rPr lang="en-US" sz="2600" dirty="0"/>
              <a:t>Two-</a:t>
            </a:r>
            <a:r>
              <a:rPr lang="en-US" sz="2600" dirty="0" err="1"/>
              <a:t>valuedness</a:t>
            </a:r>
            <a:endParaRPr lang="en-US" sz="2600" dirty="0"/>
          </a:p>
          <a:p>
            <a:pPr lvl="1"/>
            <a:r>
              <a:rPr lang="en-US" sz="2200" dirty="0"/>
              <a:t>There are exactly 2 different truth values:</a:t>
            </a:r>
          </a:p>
          <a:p>
            <a:pPr lvl="2"/>
            <a:r>
              <a:rPr lang="en-US" sz="2400" dirty="0"/>
              <a:t>True</a:t>
            </a:r>
          </a:p>
          <a:p>
            <a:pPr lvl="2"/>
            <a:r>
              <a:rPr lang="en-US" sz="2400" dirty="0"/>
              <a:t>False</a:t>
            </a:r>
          </a:p>
          <a:p>
            <a:r>
              <a:rPr lang="en-US" sz="2600" dirty="0"/>
              <a:t>Extensionality</a:t>
            </a:r>
          </a:p>
          <a:p>
            <a:pPr lvl="1"/>
            <a:r>
              <a:rPr lang="en-US" sz="2400" dirty="0"/>
              <a:t>If you know the truth values of the variables and the definition of the operators, you also know the truth value of the result.</a:t>
            </a:r>
          </a:p>
          <a:p>
            <a:endParaRPr lang="en-US" sz="24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402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arissa">
  <a:themeElements>
    <a:clrScheme name="Fachhochschu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5096"/>
      </a:accent2>
      <a:accent3>
        <a:srgbClr val="BCBCBC"/>
      </a:accent3>
      <a:accent4>
        <a:srgbClr val="595959"/>
      </a:accent4>
      <a:accent5>
        <a:srgbClr val="BFBFBF"/>
      </a:accent5>
      <a:accent6>
        <a:srgbClr val="8DB3E2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096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1908</Words>
  <Application>Microsoft Macintosh PowerPoint</Application>
  <PresentationFormat>Bildschirmpräsentation (4:3)</PresentationFormat>
  <Paragraphs>227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Larissa</vt:lpstr>
      <vt:lpstr>Temporal Logic</vt:lpstr>
      <vt:lpstr>Motivation Model Checking</vt:lpstr>
      <vt:lpstr>Motivation Model Checking</vt:lpstr>
      <vt:lpstr>Motivation Model Checking</vt:lpstr>
      <vt:lpstr>Motivation Model Checking</vt:lpstr>
      <vt:lpstr>Motivation Model Checking</vt:lpstr>
      <vt:lpstr>What is Temporal Logic</vt:lpstr>
      <vt:lpstr>What is Classical Logic?</vt:lpstr>
      <vt:lpstr>What is Classical Logic?</vt:lpstr>
      <vt:lpstr>What is Non-Classical Logic?</vt:lpstr>
      <vt:lpstr>What is Non-Classical Logic?</vt:lpstr>
      <vt:lpstr>Temporal Logic</vt:lpstr>
      <vt:lpstr>Temporal Logic</vt:lpstr>
      <vt:lpstr>How to Deal with Time in Temporal Logic</vt:lpstr>
      <vt:lpstr>How to Deal with Time in Temporal Logic</vt:lpstr>
      <vt:lpstr>How to Deal with Time in Temporal Logic</vt:lpstr>
      <vt:lpstr>New Operators</vt:lpstr>
      <vt:lpstr>Examples for temporal-logical formulas </vt:lpstr>
      <vt:lpstr>Temporal Logic</vt:lpstr>
      <vt:lpstr>Temporal Logic</vt:lpstr>
      <vt:lpstr>Temporal Logic</vt:lpstr>
      <vt:lpstr>Temporal Logic</vt:lpstr>
      <vt:lpstr>Temporal Logic</vt:lpstr>
      <vt:lpstr>Kripke Structures</vt:lpstr>
      <vt:lpstr>Kripke Structures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</dc:creator>
  <cp:lastModifiedBy>Schölnast Hubert</cp:lastModifiedBy>
  <cp:revision>64</cp:revision>
  <dcterms:created xsi:type="dcterms:W3CDTF">2015-03-18T21:46:42Z</dcterms:created>
  <dcterms:modified xsi:type="dcterms:W3CDTF">2021-10-05T08:14:10Z</dcterms:modified>
</cp:coreProperties>
</file>