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73" r:id="rId15"/>
    <p:sldId id="266" r:id="rId16"/>
    <p:sldId id="268" r:id="rId17"/>
    <p:sldId id="269" r:id="rId18"/>
    <p:sldId id="274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D7"/>
    <a:srgbClr val="DC5A28"/>
    <a:srgbClr val="0AAA8C"/>
    <a:srgbClr val="00AABE"/>
    <a:srgbClr val="005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3"/>
    <p:restoredTop sz="94694"/>
  </p:normalViewPr>
  <p:slideViewPr>
    <p:cSldViewPr showGuides="1">
      <p:cViewPr varScale="1">
        <p:scale>
          <a:sx n="117" d="100"/>
          <a:sy n="117" d="100"/>
        </p:scale>
        <p:origin x="2192" y="168"/>
      </p:cViewPr>
      <p:guideLst>
        <p:guide orient="horz" pos="255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7080" y="226368"/>
            <a:ext cx="3672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7080" y="467544"/>
            <a:ext cx="3672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40D6B527-4120-4D9C-8CE1-94305D60889F}" type="datetimeFigureOut">
              <a:rPr lang="de-DE" sz="1050" smtClean="0">
                <a:latin typeface="Arial" pitchFamily="34" charset="0"/>
                <a:cs typeface="Arial" pitchFamily="34" charset="0"/>
              </a:rPr>
              <a:pPr algn="l"/>
              <a:t>10.03.21</a:t>
            </a:fld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57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6F71B-55FD-4D77-BE3E-8521A01D33A6}" type="slidenum">
              <a:rPr lang="de-DE" sz="1050" smtClean="0">
                <a:latin typeface="Arial" pitchFamily="34" charset="0"/>
                <a:cs typeface="Arial" pitchFamily="34" charset="0"/>
              </a:rPr>
              <a:t>‹Nr.›</a:t>
            </a:fld>
            <a:endParaRPr lang="de-DE" sz="10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1328" y="53340"/>
            <a:ext cx="900000" cy="7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548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18F29-0657-49CC-97C2-90B79C3D7046}" type="datetimeFigureOut">
              <a:rPr lang="de-DE" smtClean="0"/>
              <a:t>10.03.21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21958-9244-4635-AA6E-F2669D24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2154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65"/>
            <a:ext cx="9144000" cy="64644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2926800"/>
            <a:ext cx="4680000" cy="1080000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8000" y="4006800"/>
            <a:ext cx="4676400" cy="1044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F152-4577-4BAD-944E-848FACAA5407}" type="datetime1">
              <a:rPr lang="de-DE" smtClean="0"/>
              <a:t>10.03.21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4608512" cy="365125"/>
          </a:xfrm>
        </p:spPr>
        <p:txBody>
          <a:bodyPr/>
          <a:lstStyle/>
          <a:p>
            <a:r>
              <a:rPr lang="de-DE" dirty="0"/>
              <a:t>Titel des Mustervortrages | Wintersemester 2014 | Max Mustermann | Datum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128" y="0"/>
            <a:ext cx="302787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6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43E-F066-4D39-B532-4093FC03A9BF}" type="datetime1">
              <a:rPr lang="de-DE" smtClean="0"/>
              <a:t>10.03.21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41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B51F-F956-413F-B9FF-8AEA6057BC67}" type="datetime1">
              <a:rPr lang="de-DE" smtClean="0"/>
              <a:t>10.03.21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54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89AA-12A8-49ED-A3E5-B856EEEC4995}" type="datetime1">
              <a:rPr lang="de-DE" smtClean="0"/>
              <a:t>10.03.21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des Mustervortrages | Wintersemester 2014 | Max Mustermann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458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56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FFFB-477A-440D-80D9-D1E812AC6222}" type="datetime1">
              <a:rPr lang="de-DE" smtClean="0"/>
              <a:t>10.03.21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76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66000"/>
            <a:ext cx="8229600" cy="648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55365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55365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0264-A4E7-45F6-9A35-D8123E07CA88}" type="datetime1">
              <a:rPr lang="de-DE" smtClean="0"/>
              <a:t>10.03.21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66000"/>
            <a:ext cx="82296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502246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142008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02246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42008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1AB6-87C8-4605-9345-D0999DB0F5E7}" type="datetime1">
              <a:rPr lang="de-DE" smtClean="0"/>
              <a:t>10.03.21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39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181B-E458-4901-8B97-8199FA7857E1}" type="datetime1">
              <a:rPr lang="de-DE" smtClean="0"/>
              <a:t>10.03.21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30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11EF-4142-4B54-ABCD-E157466A1DDC}" type="datetime1">
              <a:rPr lang="de-DE" smtClean="0"/>
              <a:t>10.03.21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86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37306"/>
            <a:ext cx="7499176" cy="116205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64319"/>
            <a:ext cx="5111750" cy="58531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2438" indent="-361950">
              <a:defRPr sz="1800"/>
            </a:lvl2pPr>
            <a:lvl3pPr marL="709613" indent="-228600">
              <a:tabLst>
                <a:tab pos="712788" algn="l"/>
              </a:tabLst>
              <a:defRPr sz="1600"/>
            </a:lvl3pPr>
            <a:lvl4pPr marL="987425" indent="-228600">
              <a:defRPr sz="1400"/>
            </a:lvl4pPr>
            <a:lvl5pPr marL="1252538" indent="-228600" defTabSz="1255713"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6849-8260-4296-938E-273E15A8FC8C}" type="datetime1">
              <a:rPr lang="de-DE" smtClean="0"/>
              <a:t>10.03.21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58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509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3584-0AEE-406A-9044-8F1FEF7FE799}" type="datetime1">
              <a:rPr lang="de-DE" smtClean="0"/>
              <a:t>10.03.21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des Mustervortrages | Wintersemester 2014 | Max Mustermann | Datum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48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666000"/>
            <a:ext cx="5616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78760" y="6356350"/>
            <a:ext cx="184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00AC23-B2CC-454F-A7AA-E087DF7987A8}" type="datetime1">
              <a:rPr lang="de-DE" smtClean="0"/>
              <a:pPr/>
              <a:t>10.03.21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52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des Mustervortrages | Wintersemester 2014 | Max Mustermann | Datum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13984" y="6356350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0C01FE-33F2-48FE-ABF3-A309D39FFCE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128" y="0"/>
            <a:ext cx="302787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00509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ct val="20000"/>
        </a:spcBef>
        <a:spcAft>
          <a:spcPts val="600"/>
        </a:spcAft>
        <a:buClr>
          <a:srgbClr val="0050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Temporallogik</a:t>
            </a:r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Studiengang: MIS</a:t>
            </a:r>
          </a:p>
          <a:p>
            <a:r>
              <a:rPr lang="de-DE" dirty="0"/>
              <a:t>Vortragender: Dipl.-Ing. Hubert Schölnast, BSc</a:t>
            </a:r>
          </a:p>
          <a:p>
            <a:r>
              <a:rPr lang="de-DE" dirty="0"/>
              <a:t>Ort, Datum: St. Pölten, 10. – 13. März 2021</a:t>
            </a:r>
          </a:p>
        </p:txBody>
      </p:sp>
    </p:spTree>
    <p:extLst>
      <p:ext uri="{BB962C8B-B14F-4D97-AF65-F5344CB8AC3E}">
        <p14:creationId xmlns:p14="http://schemas.microsoft.com/office/powerpoint/2010/main" val="347556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Behandlung der Zeit in der Temporallogik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800" dirty="0"/>
                  <a:t>Zeit vergeht nicht kontinuierlich, sondern ist eine Abfolge diskreter Zustände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800" dirty="0"/>
                  <a:t>Es gibt (mindestens) einen ersten Zustand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600" dirty="0"/>
                  <a:t>Ein Anfangszustand oder mehrere Anfangszustände mit 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6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600" dirty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800" dirty="0"/>
                  <a:t>Auf jeden Zustand kann eine Kette von beliebig vielen Folgezuständen folgen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600" dirty="0"/>
                  <a:t>endlich oder abzählbar unendlich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800" dirty="0"/>
                  <a:t>Der Fluss der Zeit kann sich in parallele Ströme teilen (Nichtdeterminismus!)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600" dirty="0"/>
                  <a:t>Jeder Zustand kann mehrere unmittelbare Nachfolger haben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endParaRPr lang="de-DE" sz="2800" dirty="0"/>
              </a:p>
            </p:txBody>
          </p:sp>
        </mc:Choice>
        <mc:Fallback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9" t="-2521" r="-154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78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77843CC-F701-E845-8EA5-3A9BEBAF6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24" y="1355288"/>
            <a:ext cx="5614244" cy="49680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Behandlung der Zeit in der Temporallogik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50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Operatoren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800" dirty="0"/>
                  <a:t>Die Syntax der Temporallogik ist gleich der Syntax der Aussagenlogik, nur kommen neue Operatoren dazu.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800" dirty="0"/>
                  <a:t>In der hier behandelten Version der Temporallogik gibt es drei einstellige temporale Operatoren (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800" dirty="0"/>
                  <a:t> sei eine temporallogische Formel):</a:t>
                </a:r>
              </a:p>
              <a:p>
                <a:pPr marL="1030288" indent="-673100">
                  <a:spcBef>
                    <a:spcPts val="600"/>
                  </a:spcBef>
                  <a:spcAft>
                    <a:spcPts val="0"/>
                  </a:spcAft>
                  <a:buNone/>
                  <a:tabLst>
                    <a:tab pos="1019175" algn="l"/>
                  </a:tabLst>
                </a:pPr>
                <a14:m>
                  <m:oMath xmlns:m="http://schemas.openxmlformats.org/officeDocument/2006/math">
                    <m:r>
                      <a:rPr lang="de-DE" sz="2800" i="1" dirty="0">
                        <a:latin typeface="Cambria Math" panose="02040503050406030204" pitchFamily="18" charset="0"/>
                      </a:rPr>
                      <m:t>◊</m:t>
                    </m:r>
                    <m:r>
                      <a:rPr lang="de-DE" sz="28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800" dirty="0"/>
                  <a:t>	eventually (</a:t>
                </a:r>
                <a:r>
                  <a:rPr lang="de-DE" sz="2800" dirty="0" err="1"/>
                  <a:t>finally</a:t>
                </a:r>
                <a:r>
                  <a:rPr lang="de-DE" sz="2800" dirty="0"/>
                  <a:t>) (irgendwann): Die Aussage </a:t>
                </a:r>
                <a14:m>
                  <m:oMath xmlns:m="http://schemas.openxmlformats.org/officeDocument/2006/math">
                    <m:r>
                      <a:rPr lang="de-DE" sz="28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800" dirty="0"/>
                  <a:t> ist jetzt oder zukünftig mindestens einmal wahr </a:t>
                </a:r>
              </a:p>
              <a:p>
                <a:pPr marL="1030288" indent="-673100">
                  <a:spcBef>
                    <a:spcPts val="600"/>
                  </a:spcBef>
                  <a:spcAft>
                    <a:spcPts val="0"/>
                  </a:spcAft>
                  <a:buNone/>
                  <a:tabLst>
                    <a:tab pos="1019175" algn="l"/>
                  </a:tabLst>
                </a:pPr>
                <a14:m>
                  <m:oMath xmlns:m="http://schemas.openxmlformats.org/officeDocument/2006/math">
                    <m:r>
                      <a:rPr lang="de-DE" sz="2800" dirty="0">
                        <a:latin typeface="Cambria Math" panose="02040503050406030204" pitchFamily="18" charset="0"/>
                      </a:rPr>
                      <m:t>□</m:t>
                    </m:r>
                    <m:r>
                      <a:rPr lang="de-DE" sz="2800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800" dirty="0"/>
                  <a:t>	</a:t>
                </a:r>
                <a:r>
                  <a:rPr lang="de-DE" sz="2800" dirty="0" err="1"/>
                  <a:t>always</a:t>
                </a:r>
                <a:r>
                  <a:rPr lang="de-DE" sz="2800" dirty="0"/>
                  <a:t> (immer): Die Aussage </a:t>
                </a:r>
                <a14:m>
                  <m:oMath xmlns:m="http://schemas.openxmlformats.org/officeDocument/2006/math">
                    <m:r>
                      <a:rPr lang="de-DE" sz="28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800" dirty="0"/>
                  <a:t> ist jetzt wahr und wird in allen zukünftigen Zuständen auch wahr sein</a:t>
                </a:r>
              </a:p>
              <a:p>
                <a:pPr marL="1030288" indent="-673100">
                  <a:spcBef>
                    <a:spcPts val="600"/>
                  </a:spcBef>
                  <a:spcAft>
                    <a:spcPts val="0"/>
                  </a:spcAft>
                  <a:buNone/>
                  <a:tabLst>
                    <a:tab pos="1019175" algn="l"/>
                  </a:tabLst>
                </a:pPr>
                <a14:m>
                  <m:oMath xmlns:m="http://schemas.openxmlformats.org/officeDocument/2006/math">
                    <m:r>
                      <a:rPr lang="de-DE" sz="2800" dirty="0">
                        <a:latin typeface="Cambria Math" panose="02040503050406030204" pitchFamily="18" charset="0"/>
                      </a:rPr>
                      <m:t>○</m:t>
                    </m:r>
                    <m:r>
                      <a:rPr lang="de-DE" sz="2800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800" dirty="0"/>
                  <a:t>	</a:t>
                </a:r>
                <a:r>
                  <a:rPr lang="de-DE" sz="2800" dirty="0" err="1"/>
                  <a:t>nexttime</a:t>
                </a:r>
                <a:r>
                  <a:rPr lang="de-DE" sz="2800" dirty="0"/>
                  <a:t> (beim nächsten Mal): Die Aussage </a:t>
                </a:r>
                <a14:m>
                  <m:oMath xmlns:m="http://schemas.openxmlformats.org/officeDocument/2006/math">
                    <m:r>
                      <a:rPr lang="de-DE" sz="28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800" dirty="0"/>
                  <a:t> ist im unmittelbar folgenden Zustand wahr.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endParaRPr lang="de-DE" sz="2800" dirty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endParaRPr lang="de-DE" sz="2800" dirty="0"/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4" t="-1401" r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98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temporallogische Formeln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800" dirty="0"/>
                  <a:t> sei eine temporallogische Formel. Dann sind alle folgenden Aussagen wahr: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2600" dirty="0">
                        <a:latin typeface="Cambria Math" panose="02040503050406030204" pitchFamily="18" charset="0"/>
                      </a:rPr>
                      <m:t>□</m:t>
                    </m:r>
                    <m:r>
                      <a:rPr lang="de-DE" sz="2600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2600" i="1" dirty="0">
                        <a:latin typeface="Cambria Math" panose="02040503050406030204" pitchFamily="18" charset="0"/>
                      </a:rPr>
                      <m:t>◊</m:t>
                    </m:r>
                    <m:r>
                      <a:rPr lang="de-DE" sz="2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600" dirty="0"/>
                  <a:t> </a:t>
                </a:r>
              </a:p>
              <a:p>
                <a:pPr lvl="2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600" dirty="0"/>
                  <a:t>Wenn A immer gilt, dann gilt A irgendwann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2600" dirty="0">
                        <a:latin typeface="Cambria Math" panose="02040503050406030204" pitchFamily="18" charset="0"/>
                      </a:rPr>
                      <m:t>□</m:t>
                    </m:r>
                    <m:r>
                      <a:rPr lang="de-DE" sz="2600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2600" dirty="0">
                        <a:latin typeface="Cambria Math" panose="02040503050406030204" pitchFamily="18" charset="0"/>
                      </a:rPr>
                      <m:t>○</m:t>
                    </m:r>
                    <m:r>
                      <a:rPr lang="de-DE" sz="2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600" dirty="0"/>
                  <a:t> </a:t>
                </a:r>
              </a:p>
              <a:p>
                <a:pPr lvl="2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600" dirty="0"/>
                  <a:t>Wenn A immer gilt, dann gilt A beim nächsten Mal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</a:rPr>
                      <m:t>◊</m:t>
                    </m:r>
                    <m:r>
                      <a:rPr lang="de-DE" sz="2600" dirty="0">
                        <a:latin typeface="Cambria Math" panose="02040503050406030204" pitchFamily="18" charset="0"/>
                      </a:rPr>
                      <m:t>○</m:t>
                    </m:r>
                    <m:r>
                      <a:rPr lang="de-DE" sz="2600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de-DE" sz="2600" dirty="0">
                        <a:latin typeface="Cambria Math" panose="02040503050406030204" pitchFamily="18" charset="0"/>
                      </a:rPr>
                      <m:t>○</m:t>
                    </m:r>
                    <m:r>
                      <a:rPr lang="de-DE" sz="2600" i="1" dirty="0">
                        <a:latin typeface="Cambria Math" panose="02040503050406030204" pitchFamily="18" charset="0"/>
                      </a:rPr>
                      <m:t>◊</m:t>
                    </m:r>
                    <m:r>
                      <a:rPr lang="de-DE" sz="2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600" dirty="0"/>
                  <a:t> </a:t>
                </a:r>
              </a:p>
              <a:p>
                <a:pPr lvl="2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600" dirty="0"/>
                  <a:t>Wenn irgendwann der Zustand eintritt, dass A beim nächsten Mal gilt, dann ist es beim nächsten Mal so, dass A irgendwann gilt, und umgekehrt.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</a:rPr>
                      <m:t>◊</m:t>
                    </m:r>
                    <m:r>
                      <a:rPr lang="de-DE" sz="2600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de-DE" sz="2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sz="2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sz="2600" dirty="0">
                            <a:latin typeface="Cambria Math" panose="02040503050406030204" pitchFamily="18" charset="0"/>
                          </a:rPr>
                          <m:t>○</m:t>
                        </m:r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◊</m:t>
                        </m:r>
                        <m:r>
                          <a:rPr lang="de-DE" sz="26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de-DE" sz="2600" dirty="0"/>
              </a:p>
              <a:p>
                <a:pPr lvl="2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600" dirty="0"/>
                  <a:t>Wenn A irgendwann wahr ist, dann folgt daraus, dass entweder A (jetzt) wahr ist, oder es beim nächsten Mal so ist, dass A irgendwann gilt.</a:t>
                </a:r>
              </a:p>
              <a:p>
                <a:pPr lvl="2">
                  <a:spcBef>
                    <a:spcPts val="600"/>
                  </a:spcBef>
                  <a:spcAft>
                    <a:spcPts val="0"/>
                  </a:spcAft>
                </a:pPr>
                <a:endParaRPr lang="de-DE" sz="2600" dirty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endParaRPr lang="de-DE" sz="2800" dirty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endParaRPr lang="de-DE" sz="2800" dirty="0"/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0" t="-1961" r="-924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62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Temporallogik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3970487"/>
                <a:ext cx="8229600" cy="2400300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800" dirty="0"/>
                  <a:t>Ein Zustand kann durch Aussagenlogik beschrieben werden: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600" dirty="0"/>
                  <a:t>»Die Ampel ist grün.«  =  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sz="260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de-DE" sz="2600" baseline="-25000" dirty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800" dirty="0"/>
                  <a:t>Die Erreichbarkeit von Zuständen kann als zeitlicher Ablauf interpretiert werden.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endParaRPr lang="de-DE" sz="2800" dirty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endParaRPr lang="de-DE" sz="2800" dirty="0"/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970487"/>
                <a:ext cx="8229600" cy="2400300"/>
              </a:xfrm>
              <a:blipFill>
                <a:blip r:embed="rId2"/>
                <a:stretch>
                  <a:fillRect l="-1233" t="-3158"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9" name="Grafik 3">
            <a:extLst>
              <a:ext uri="{FF2B5EF4-FFF2-40B4-BE49-F238E27FC236}">
                <a16:creationId xmlns:a16="http://schemas.microsoft.com/office/drawing/2014/main" id="{D1164593-DC57-CC44-B6AB-E26479AD2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20" y="2219474"/>
            <a:ext cx="5761037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4">
                <a:extLst>
                  <a:ext uri="{FF2B5EF4-FFF2-40B4-BE49-F238E27FC236}">
                    <a16:creationId xmlns:a16="http://schemas.microsoft.com/office/drawing/2014/main" id="{2D54AE07-BD51-0C49-83E3-4B8A2B795E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168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30" name="Textfeld 4">
                <a:extLst>
                  <a:ext uri="{FF2B5EF4-FFF2-40B4-BE49-F238E27FC236}">
                    <a16:creationId xmlns:a16="http://schemas.microsoft.com/office/drawing/2014/main" id="{2D54AE07-BD51-0C49-83E3-4B8A2B795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1794928"/>
                <a:ext cx="567784" cy="483209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7">
                <a:extLst>
                  <a:ext uri="{FF2B5EF4-FFF2-40B4-BE49-F238E27FC236}">
                    <a16:creationId xmlns:a16="http://schemas.microsoft.com/office/drawing/2014/main" id="{42A66EEE-7E5F-D54F-BCB7-8C0B14FB6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4694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31" name="Textfeld 7">
                <a:extLst>
                  <a:ext uri="{FF2B5EF4-FFF2-40B4-BE49-F238E27FC236}">
                    <a16:creationId xmlns:a16="http://schemas.microsoft.com/office/drawing/2014/main" id="{42A66EEE-7E5F-D54F-BCB7-8C0B14FB6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4694" y="1794928"/>
                <a:ext cx="567784" cy="483209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8">
                <a:extLst>
                  <a:ext uri="{FF2B5EF4-FFF2-40B4-BE49-F238E27FC236}">
                    <a16:creationId xmlns:a16="http://schemas.microsoft.com/office/drawing/2014/main" id="{51C0DC9B-A90A-0145-9EF5-A0E09069FF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26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32" name="Textfeld 8">
                <a:extLst>
                  <a:ext uri="{FF2B5EF4-FFF2-40B4-BE49-F238E27FC236}">
                    <a16:creationId xmlns:a16="http://schemas.microsoft.com/office/drawing/2014/main" id="{51C0DC9B-A90A-0145-9EF5-A0E09069F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2630" y="1794928"/>
                <a:ext cx="567784" cy="483209"/>
              </a:xfrm>
              <a:prstGeom prst="rect">
                <a:avLst/>
              </a:prstGeom>
              <a:blipFill>
                <a:blip r:embed="rId6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9">
                <a:extLst>
                  <a:ext uri="{FF2B5EF4-FFF2-40B4-BE49-F238E27FC236}">
                    <a16:creationId xmlns:a16="http://schemas.microsoft.com/office/drawing/2014/main" id="{F1096B66-FB29-554F-8296-34DE9DA56B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6592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33" name="Textfeld 9">
                <a:extLst>
                  <a:ext uri="{FF2B5EF4-FFF2-40B4-BE49-F238E27FC236}">
                    <a16:creationId xmlns:a16="http://schemas.microsoft.com/office/drawing/2014/main" id="{F1096B66-FB29-554F-8296-34DE9DA56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592" y="1794928"/>
                <a:ext cx="567784" cy="483209"/>
              </a:xfrm>
              <a:prstGeom prst="rect">
                <a:avLst/>
              </a:prstGeom>
              <a:blipFill>
                <a:blip r:embed="rId7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10">
                <a:extLst>
                  <a:ext uri="{FF2B5EF4-FFF2-40B4-BE49-F238E27FC236}">
                    <a16:creationId xmlns:a16="http://schemas.microsoft.com/office/drawing/2014/main" id="{A7C770BE-91D3-C34C-ADD7-2CF9A34E62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34" name="Textfeld 10">
                <a:extLst>
                  <a:ext uri="{FF2B5EF4-FFF2-40B4-BE49-F238E27FC236}">
                    <a16:creationId xmlns:a16="http://schemas.microsoft.com/office/drawing/2014/main" id="{A7C770BE-91D3-C34C-ADD7-2CF9A34E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blipFill>
                <a:blip r:embed="rId8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D5B15AF1-7F38-B146-9F59-396FD2F6369E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>
            <a:off x="2259464" y="2036533"/>
            <a:ext cx="68523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87995E5F-4242-FC45-8578-53055AF9FC59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>
            <a:off x="3512478" y="2036533"/>
            <a:ext cx="70015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89923579-5027-074B-ACEB-BF6BF96677EA}"/>
              </a:ext>
            </a:extLst>
          </p:cNvPr>
          <p:cNvCxnSpPr>
            <a:cxnSpLocks/>
            <a:stCxn id="32" idx="3"/>
            <a:endCxn id="33" idx="1"/>
          </p:cNvCxnSpPr>
          <p:nvPr/>
        </p:nvCxnSpPr>
        <p:spPr>
          <a:xfrm>
            <a:off x="4780414" y="2036533"/>
            <a:ext cx="65617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5CCBF31B-454B-574E-BF0B-6B19D23A627E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>
            <a:off x="6004376" y="2036533"/>
            <a:ext cx="58315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>
            <a:extLst>
              <a:ext uri="{FF2B5EF4-FFF2-40B4-BE49-F238E27FC236}">
                <a16:creationId xmlns:a16="http://schemas.microsoft.com/office/drawing/2014/main" id="{007525E5-D7F7-1440-A933-70A0F88FF3FB}"/>
              </a:ext>
            </a:extLst>
          </p:cNvPr>
          <p:cNvCxnSpPr>
            <a:cxnSpLocks/>
            <a:stCxn id="34" idx="0"/>
            <a:endCxn id="31" idx="0"/>
          </p:cNvCxnSpPr>
          <p:nvPr/>
        </p:nvCxnSpPr>
        <p:spPr>
          <a:xfrm rot="16200000" flipV="1">
            <a:off x="5050004" y="-26490"/>
            <a:ext cx="12700" cy="3642836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7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Temporallogik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3970487"/>
                <a:ext cx="8229600" cy="2400300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800" dirty="0"/>
                  <a:t>Beispiel-Aussagen: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600" dirty="0"/>
                  <a:t>Jetzt ist die Ampel grün und im nächsten Zustand wird sie gelb sein.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600" dirty="0"/>
                  <a:t>(Ampel = grün) 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AT" sz="2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de-DE" sz="2600" dirty="0">
                        <a:latin typeface="Cambria Math" panose="02040503050406030204" pitchFamily="18" charset="0"/>
                      </a:rPr>
                      <m:t>○</m:t>
                    </m:r>
                  </m:oMath>
                </a14:m>
                <a:r>
                  <a:rPr lang="de-DE" sz="2600" dirty="0"/>
                  <a:t>(Ampel = gelb)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AT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AT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de-DE" sz="2600" dirty="0">
                        <a:latin typeface="Cambria Math" panose="02040503050406030204" pitchFamily="18" charset="0"/>
                      </a:rPr>
                      <m:t>○</m:t>
                    </m:r>
                    <m:sSub>
                      <m:sSubPr>
                        <m:ctrlPr>
                          <a:rPr lang="de-AT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AT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de-DE" sz="2600" dirty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endParaRPr lang="de-DE" sz="2800" dirty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endParaRPr lang="de-DE" sz="2800" dirty="0"/>
              </a:p>
            </p:txBody>
          </p:sp>
        </mc:Choice>
        <mc:Fallback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970487"/>
                <a:ext cx="8229600" cy="2400300"/>
              </a:xfrm>
              <a:blipFill>
                <a:blip r:embed="rId2"/>
                <a:stretch>
                  <a:fillRect l="-1233" t="-3158" r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9" name="Grafik 3">
            <a:extLst>
              <a:ext uri="{FF2B5EF4-FFF2-40B4-BE49-F238E27FC236}">
                <a16:creationId xmlns:a16="http://schemas.microsoft.com/office/drawing/2014/main" id="{D1164593-DC57-CC44-B6AB-E26479AD2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20" y="2219474"/>
            <a:ext cx="5761037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4">
                <a:extLst>
                  <a:ext uri="{FF2B5EF4-FFF2-40B4-BE49-F238E27FC236}">
                    <a16:creationId xmlns:a16="http://schemas.microsoft.com/office/drawing/2014/main" id="{781760FF-7CD2-0B49-AA84-05283BFFA7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168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10" name="Textfeld 4">
                <a:extLst>
                  <a:ext uri="{FF2B5EF4-FFF2-40B4-BE49-F238E27FC236}">
                    <a16:creationId xmlns:a16="http://schemas.microsoft.com/office/drawing/2014/main" id="{781760FF-7CD2-0B49-AA84-05283BFFA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1794928"/>
                <a:ext cx="567784" cy="483209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7">
                <a:extLst>
                  <a:ext uri="{FF2B5EF4-FFF2-40B4-BE49-F238E27FC236}">
                    <a16:creationId xmlns:a16="http://schemas.microsoft.com/office/drawing/2014/main" id="{2D470175-2BB6-E14C-9E85-4791713642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4694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11" name="Textfeld 7">
                <a:extLst>
                  <a:ext uri="{FF2B5EF4-FFF2-40B4-BE49-F238E27FC236}">
                    <a16:creationId xmlns:a16="http://schemas.microsoft.com/office/drawing/2014/main" id="{2D470175-2BB6-E14C-9E85-479171364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4694" y="1794928"/>
                <a:ext cx="567784" cy="483209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8">
                <a:extLst>
                  <a:ext uri="{FF2B5EF4-FFF2-40B4-BE49-F238E27FC236}">
                    <a16:creationId xmlns:a16="http://schemas.microsoft.com/office/drawing/2014/main" id="{B37E4500-24F2-CA40-9DA6-FD52E4E25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26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12" name="Textfeld 8">
                <a:extLst>
                  <a:ext uri="{FF2B5EF4-FFF2-40B4-BE49-F238E27FC236}">
                    <a16:creationId xmlns:a16="http://schemas.microsoft.com/office/drawing/2014/main" id="{B37E4500-24F2-CA40-9DA6-FD52E4E25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2630" y="1794928"/>
                <a:ext cx="567784" cy="483209"/>
              </a:xfrm>
              <a:prstGeom prst="rect">
                <a:avLst/>
              </a:prstGeom>
              <a:blipFill>
                <a:blip r:embed="rId6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9">
                <a:extLst>
                  <a:ext uri="{FF2B5EF4-FFF2-40B4-BE49-F238E27FC236}">
                    <a16:creationId xmlns:a16="http://schemas.microsoft.com/office/drawing/2014/main" id="{54135B30-F4FC-3042-A7A3-4A25E28682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6592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13" name="Textfeld 9">
                <a:extLst>
                  <a:ext uri="{FF2B5EF4-FFF2-40B4-BE49-F238E27FC236}">
                    <a16:creationId xmlns:a16="http://schemas.microsoft.com/office/drawing/2014/main" id="{54135B30-F4FC-3042-A7A3-4A25E2868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592" y="1794928"/>
                <a:ext cx="567784" cy="483209"/>
              </a:xfrm>
              <a:prstGeom prst="rect">
                <a:avLst/>
              </a:prstGeom>
              <a:blipFill>
                <a:blip r:embed="rId7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0">
                <a:extLst>
                  <a:ext uri="{FF2B5EF4-FFF2-40B4-BE49-F238E27FC236}">
                    <a16:creationId xmlns:a16="http://schemas.microsoft.com/office/drawing/2014/main" id="{924CA13D-BEF2-764C-8499-DC85116476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14" name="Textfeld 10">
                <a:extLst>
                  <a:ext uri="{FF2B5EF4-FFF2-40B4-BE49-F238E27FC236}">
                    <a16:creationId xmlns:a16="http://schemas.microsoft.com/office/drawing/2014/main" id="{924CA13D-BEF2-764C-8499-DC8511647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blipFill>
                <a:blip r:embed="rId8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3F78D89-4B5B-844A-B8A3-ED302EEA45F9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2259464" y="2036533"/>
            <a:ext cx="68523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5487CAA9-458D-1148-ACED-AC02F2B2010A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3512478" y="2036533"/>
            <a:ext cx="70015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5A28634-C58C-8047-A521-D4EEC827281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4780414" y="2036533"/>
            <a:ext cx="65617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D47DD38-1D59-1549-91F5-5A12011E4023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6004376" y="2036533"/>
            <a:ext cx="58315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8">
            <a:extLst>
              <a:ext uri="{FF2B5EF4-FFF2-40B4-BE49-F238E27FC236}">
                <a16:creationId xmlns:a16="http://schemas.microsoft.com/office/drawing/2014/main" id="{EB16CC5C-F008-5549-8FB5-4EDBD789FA78}"/>
              </a:ext>
            </a:extLst>
          </p:cNvPr>
          <p:cNvCxnSpPr>
            <a:cxnSpLocks/>
            <a:stCxn id="14" idx="0"/>
            <a:endCxn id="11" idx="0"/>
          </p:cNvCxnSpPr>
          <p:nvPr/>
        </p:nvCxnSpPr>
        <p:spPr>
          <a:xfrm rot="16200000" flipV="1">
            <a:off x="5050004" y="-26490"/>
            <a:ext cx="12700" cy="3642836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93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Temporallogik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3970487"/>
                <a:ext cx="8229600" cy="2400300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800" dirty="0"/>
                  <a:t>Beispiel-Aussagen: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600" dirty="0"/>
                  <a:t>Wenn die Ampel jetzt grün ist, wird sie im nächsten Zustand gelb sein.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600" dirty="0"/>
                  <a:t>(Ampel = grün) 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AT" sz="2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de-DE" sz="2600" dirty="0">
                        <a:latin typeface="Cambria Math" panose="02040503050406030204" pitchFamily="18" charset="0"/>
                      </a:rPr>
                      <m:t>○</m:t>
                    </m:r>
                  </m:oMath>
                </a14:m>
                <a:r>
                  <a:rPr lang="de-DE" sz="2600" dirty="0"/>
                  <a:t>(Ampel = gelb)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AT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AT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de-DE" sz="2600" dirty="0">
                        <a:latin typeface="Cambria Math" panose="02040503050406030204" pitchFamily="18" charset="0"/>
                      </a:rPr>
                      <m:t>○</m:t>
                    </m:r>
                    <m:sSub>
                      <m:sSubPr>
                        <m:ctrlPr>
                          <a:rPr lang="de-AT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AT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de-DE" sz="2600" dirty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endParaRPr lang="de-DE" sz="2800" dirty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endParaRPr lang="de-DE" sz="2800" dirty="0"/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970487"/>
                <a:ext cx="8229600" cy="2400300"/>
              </a:xfrm>
              <a:blipFill>
                <a:blip r:embed="rId2"/>
                <a:stretch>
                  <a:fillRect l="-1233" t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9" name="Grafik 3">
            <a:extLst>
              <a:ext uri="{FF2B5EF4-FFF2-40B4-BE49-F238E27FC236}">
                <a16:creationId xmlns:a16="http://schemas.microsoft.com/office/drawing/2014/main" id="{D1164593-DC57-CC44-B6AB-E26479AD2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20" y="2219474"/>
            <a:ext cx="5761037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4">
                <a:extLst>
                  <a:ext uri="{FF2B5EF4-FFF2-40B4-BE49-F238E27FC236}">
                    <a16:creationId xmlns:a16="http://schemas.microsoft.com/office/drawing/2014/main" id="{7A68FD1E-DE23-D742-810B-FEB1A9CAC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168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0" name="Textfeld 4">
                <a:extLst>
                  <a:ext uri="{FF2B5EF4-FFF2-40B4-BE49-F238E27FC236}">
                    <a16:creationId xmlns:a16="http://schemas.microsoft.com/office/drawing/2014/main" id="{7A68FD1E-DE23-D742-810B-FEB1A9CAC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1794928"/>
                <a:ext cx="567784" cy="483209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7">
                <a:extLst>
                  <a:ext uri="{FF2B5EF4-FFF2-40B4-BE49-F238E27FC236}">
                    <a16:creationId xmlns:a16="http://schemas.microsoft.com/office/drawing/2014/main" id="{E94970C9-91F7-A84A-A95D-EBEE7D55B1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4694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1" name="Textfeld 7">
                <a:extLst>
                  <a:ext uri="{FF2B5EF4-FFF2-40B4-BE49-F238E27FC236}">
                    <a16:creationId xmlns:a16="http://schemas.microsoft.com/office/drawing/2014/main" id="{E94970C9-91F7-A84A-A95D-EBEE7D55B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4694" y="1794928"/>
                <a:ext cx="567784" cy="483209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8">
                <a:extLst>
                  <a:ext uri="{FF2B5EF4-FFF2-40B4-BE49-F238E27FC236}">
                    <a16:creationId xmlns:a16="http://schemas.microsoft.com/office/drawing/2014/main" id="{C938298F-C920-EF47-BD06-150192D7A0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26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2" name="Textfeld 8">
                <a:extLst>
                  <a:ext uri="{FF2B5EF4-FFF2-40B4-BE49-F238E27FC236}">
                    <a16:creationId xmlns:a16="http://schemas.microsoft.com/office/drawing/2014/main" id="{C938298F-C920-EF47-BD06-150192D7A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2630" y="1794928"/>
                <a:ext cx="567784" cy="483209"/>
              </a:xfrm>
              <a:prstGeom prst="rect">
                <a:avLst/>
              </a:prstGeom>
              <a:blipFill>
                <a:blip r:embed="rId6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9">
                <a:extLst>
                  <a:ext uri="{FF2B5EF4-FFF2-40B4-BE49-F238E27FC236}">
                    <a16:creationId xmlns:a16="http://schemas.microsoft.com/office/drawing/2014/main" id="{BCC13D50-152B-CF4C-8470-1BDACB1550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6592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3" name="Textfeld 9">
                <a:extLst>
                  <a:ext uri="{FF2B5EF4-FFF2-40B4-BE49-F238E27FC236}">
                    <a16:creationId xmlns:a16="http://schemas.microsoft.com/office/drawing/2014/main" id="{BCC13D50-152B-CF4C-8470-1BDACB155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592" y="1794928"/>
                <a:ext cx="567784" cy="483209"/>
              </a:xfrm>
              <a:prstGeom prst="rect">
                <a:avLst/>
              </a:prstGeom>
              <a:blipFill>
                <a:blip r:embed="rId7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10">
                <a:extLst>
                  <a:ext uri="{FF2B5EF4-FFF2-40B4-BE49-F238E27FC236}">
                    <a16:creationId xmlns:a16="http://schemas.microsoft.com/office/drawing/2014/main" id="{9E81806E-6DC8-164D-9987-495D8E72C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4" name="Textfeld 10">
                <a:extLst>
                  <a:ext uri="{FF2B5EF4-FFF2-40B4-BE49-F238E27FC236}">
                    <a16:creationId xmlns:a16="http://schemas.microsoft.com/office/drawing/2014/main" id="{9E81806E-6DC8-164D-9987-495D8E72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blipFill>
                <a:blip r:embed="rId8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F9A16DFB-1F1F-CC47-A5E9-4789681940CE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2259464" y="2036533"/>
            <a:ext cx="68523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9E2F4B29-E46B-4849-88BF-113AA3A34049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3512478" y="2036533"/>
            <a:ext cx="70015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3044061-81E2-C341-BFB2-96140A40BD40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4780414" y="2036533"/>
            <a:ext cx="65617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BEA07BAB-BACC-A64B-8437-A544E557886E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6004376" y="2036533"/>
            <a:ext cx="58315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>
            <a:extLst>
              <a:ext uri="{FF2B5EF4-FFF2-40B4-BE49-F238E27FC236}">
                <a16:creationId xmlns:a16="http://schemas.microsoft.com/office/drawing/2014/main" id="{D524C6C8-E638-4246-90D1-764ADAF059CC}"/>
              </a:ext>
            </a:extLst>
          </p:cNvPr>
          <p:cNvCxnSpPr>
            <a:cxnSpLocks/>
            <a:stCxn id="24" idx="0"/>
            <a:endCxn id="21" idx="0"/>
          </p:cNvCxnSpPr>
          <p:nvPr/>
        </p:nvCxnSpPr>
        <p:spPr>
          <a:xfrm rot="16200000" flipV="1">
            <a:off x="5050004" y="-26490"/>
            <a:ext cx="12700" cy="3642836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6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Temporallogik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3970487"/>
                <a:ext cx="8229600" cy="2400300"/>
              </a:xfrm>
            </p:spPr>
            <p:txBody>
              <a:bodyPr>
                <a:normAutofit fontScale="92500"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800" dirty="0"/>
                  <a:t>Beispiel-Aussagen: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600" dirty="0"/>
                  <a:t>Wenn die Ampel jetzt rot ist, dann wird irgendwann ein Zeitpunkt kommen, an dem sie nicht mehr rot ist.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600" dirty="0"/>
                  <a:t>(Ampel = rot) 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AT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de-DE" sz="2600" i="1" dirty="0">
                        <a:latin typeface="Cambria Math" panose="02040503050406030204" pitchFamily="18" charset="0"/>
                      </a:rPr>
                      <m:t>◊</m:t>
                    </m:r>
                  </m:oMath>
                </a14:m>
                <a:r>
                  <a:rPr lang="de-DE" sz="2600" dirty="0"/>
                  <a:t>(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de-DE" sz="2600" dirty="0"/>
                  <a:t>(Ampel = rot))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AT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AT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de-DE" sz="2600" i="1" dirty="0">
                        <a:latin typeface="Cambria Math" panose="02040503050406030204" pitchFamily="18" charset="0"/>
                      </a:rPr>
                      <m:t>◊</m:t>
                    </m:r>
                    <m:sSub>
                      <m:sSubPr>
                        <m:ctrlPr>
                          <a:rPr lang="de-AT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AT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AT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sz="2600" dirty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endParaRPr lang="de-DE" sz="2800" dirty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endParaRPr lang="de-DE" sz="2800" dirty="0"/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970487"/>
                <a:ext cx="8229600" cy="2400300"/>
              </a:xfrm>
              <a:blipFill>
                <a:blip r:embed="rId2"/>
                <a:stretch>
                  <a:fillRect l="-1079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9" name="Grafik 3">
            <a:extLst>
              <a:ext uri="{FF2B5EF4-FFF2-40B4-BE49-F238E27FC236}">
                <a16:creationId xmlns:a16="http://schemas.microsoft.com/office/drawing/2014/main" id="{D1164593-DC57-CC44-B6AB-E26479AD2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20" y="2219474"/>
            <a:ext cx="5761037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4">
                <a:extLst>
                  <a:ext uri="{FF2B5EF4-FFF2-40B4-BE49-F238E27FC236}">
                    <a16:creationId xmlns:a16="http://schemas.microsoft.com/office/drawing/2014/main" id="{20167B34-7E11-F741-A527-EE2974441F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168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0" name="Textfeld 4">
                <a:extLst>
                  <a:ext uri="{FF2B5EF4-FFF2-40B4-BE49-F238E27FC236}">
                    <a16:creationId xmlns:a16="http://schemas.microsoft.com/office/drawing/2014/main" id="{20167B34-7E11-F741-A527-EE2974441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1794928"/>
                <a:ext cx="567784" cy="483209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7">
                <a:extLst>
                  <a:ext uri="{FF2B5EF4-FFF2-40B4-BE49-F238E27FC236}">
                    <a16:creationId xmlns:a16="http://schemas.microsoft.com/office/drawing/2014/main" id="{256A24C0-BA0B-4A41-B387-33FB9736D0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4694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1" name="Textfeld 7">
                <a:extLst>
                  <a:ext uri="{FF2B5EF4-FFF2-40B4-BE49-F238E27FC236}">
                    <a16:creationId xmlns:a16="http://schemas.microsoft.com/office/drawing/2014/main" id="{256A24C0-BA0B-4A41-B387-33FB9736D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4694" y="1794928"/>
                <a:ext cx="567784" cy="483209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8">
                <a:extLst>
                  <a:ext uri="{FF2B5EF4-FFF2-40B4-BE49-F238E27FC236}">
                    <a16:creationId xmlns:a16="http://schemas.microsoft.com/office/drawing/2014/main" id="{A95C8768-16FE-2844-8A8F-1E2EC5F48F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26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2" name="Textfeld 8">
                <a:extLst>
                  <a:ext uri="{FF2B5EF4-FFF2-40B4-BE49-F238E27FC236}">
                    <a16:creationId xmlns:a16="http://schemas.microsoft.com/office/drawing/2014/main" id="{A95C8768-16FE-2844-8A8F-1E2EC5F48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2630" y="1794928"/>
                <a:ext cx="567784" cy="483209"/>
              </a:xfrm>
              <a:prstGeom prst="rect">
                <a:avLst/>
              </a:prstGeom>
              <a:blipFill>
                <a:blip r:embed="rId6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9">
                <a:extLst>
                  <a:ext uri="{FF2B5EF4-FFF2-40B4-BE49-F238E27FC236}">
                    <a16:creationId xmlns:a16="http://schemas.microsoft.com/office/drawing/2014/main" id="{970F016E-A861-D048-BD7C-2062DED1BD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6592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3" name="Textfeld 9">
                <a:extLst>
                  <a:ext uri="{FF2B5EF4-FFF2-40B4-BE49-F238E27FC236}">
                    <a16:creationId xmlns:a16="http://schemas.microsoft.com/office/drawing/2014/main" id="{970F016E-A861-D048-BD7C-2062DED1B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592" y="1794928"/>
                <a:ext cx="567784" cy="483209"/>
              </a:xfrm>
              <a:prstGeom prst="rect">
                <a:avLst/>
              </a:prstGeom>
              <a:blipFill>
                <a:blip r:embed="rId7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10">
                <a:extLst>
                  <a:ext uri="{FF2B5EF4-FFF2-40B4-BE49-F238E27FC236}">
                    <a16:creationId xmlns:a16="http://schemas.microsoft.com/office/drawing/2014/main" id="{23F9C87C-4007-6240-AD95-DA20FE9D04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4" name="Textfeld 10">
                <a:extLst>
                  <a:ext uri="{FF2B5EF4-FFF2-40B4-BE49-F238E27FC236}">
                    <a16:creationId xmlns:a16="http://schemas.microsoft.com/office/drawing/2014/main" id="{23F9C87C-4007-6240-AD95-DA20FE9D0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blipFill>
                <a:blip r:embed="rId8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35E6826-7E00-B740-BFE2-B5CA0C1F12A3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2259464" y="2036533"/>
            <a:ext cx="68523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2A209201-3F2C-A441-881F-C528BDCB3C47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3512478" y="2036533"/>
            <a:ext cx="70015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77E9D823-E598-6D46-B980-2BE64A691D61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4780414" y="2036533"/>
            <a:ext cx="65617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F6D16CD9-9268-5D47-BF40-726F0A3A3822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6004376" y="2036533"/>
            <a:ext cx="58315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>
            <a:extLst>
              <a:ext uri="{FF2B5EF4-FFF2-40B4-BE49-F238E27FC236}">
                <a16:creationId xmlns:a16="http://schemas.microsoft.com/office/drawing/2014/main" id="{5AC8F553-8619-DA4A-9126-E243C823B42B}"/>
              </a:ext>
            </a:extLst>
          </p:cNvPr>
          <p:cNvCxnSpPr>
            <a:cxnSpLocks/>
            <a:stCxn id="24" idx="0"/>
            <a:endCxn id="21" idx="0"/>
          </p:cNvCxnSpPr>
          <p:nvPr/>
        </p:nvCxnSpPr>
        <p:spPr>
          <a:xfrm rot="16200000" flipV="1">
            <a:off x="5050004" y="-26490"/>
            <a:ext cx="12700" cy="3642836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Temporallogik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3970487"/>
                <a:ext cx="8229600" cy="24003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800" dirty="0"/>
                  <a:t>Beispiel-Aussagen: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600" dirty="0"/>
                  <a:t>Wenn die Ampel jetzt in Betrieb (nicht ausgeschaltet) ist, dann wird ab jetzt immer in Betrieb sein (sie wird nie aus sein).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de-DE" sz="2600" dirty="0"/>
                  <a:t>(Ampel = aus) 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2600" dirty="0"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r>
                  <a:rPr lang="de-DE" sz="2600" dirty="0"/>
                  <a:t>(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de-DE" sz="2600" dirty="0"/>
                  <a:t>(Ampel = aus))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AT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AT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2600" dirty="0">
                        <a:latin typeface="Cambria Math" panose="02040503050406030204" pitchFamily="18" charset="0"/>
                      </a:rPr>
                      <m:t>□</m:t>
                    </m:r>
                    <m:sSub>
                      <m:sSubPr>
                        <m:ctrlPr>
                          <a:rPr lang="de-AT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AT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AT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DE" sz="2600" dirty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endParaRPr lang="de-DE" sz="2800" dirty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endParaRPr lang="de-DE" sz="2800" dirty="0"/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970487"/>
                <a:ext cx="8229600" cy="2400300"/>
              </a:xfrm>
              <a:blipFill>
                <a:blip r:embed="rId2"/>
                <a:stretch>
                  <a:fillRect l="-1079" t="-4211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9" name="Grafik 3">
            <a:extLst>
              <a:ext uri="{FF2B5EF4-FFF2-40B4-BE49-F238E27FC236}">
                <a16:creationId xmlns:a16="http://schemas.microsoft.com/office/drawing/2014/main" id="{D1164593-DC57-CC44-B6AB-E26479AD2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20" y="2219474"/>
            <a:ext cx="5761037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4">
                <a:extLst>
                  <a:ext uri="{FF2B5EF4-FFF2-40B4-BE49-F238E27FC236}">
                    <a16:creationId xmlns:a16="http://schemas.microsoft.com/office/drawing/2014/main" id="{DE74E67B-6618-164F-987F-6D95B788F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168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0" name="Textfeld 4">
                <a:extLst>
                  <a:ext uri="{FF2B5EF4-FFF2-40B4-BE49-F238E27FC236}">
                    <a16:creationId xmlns:a16="http://schemas.microsoft.com/office/drawing/2014/main" id="{DE74E67B-6618-164F-987F-6D95B788F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1794928"/>
                <a:ext cx="567784" cy="483209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7">
                <a:extLst>
                  <a:ext uri="{FF2B5EF4-FFF2-40B4-BE49-F238E27FC236}">
                    <a16:creationId xmlns:a16="http://schemas.microsoft.com/office/drawing/2014/main" id="{D351B2BE-BD4B-DF4B-829A-C6EB97B11C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4694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1" name="Textfeld 7">
                <a:extLst>
                  <a:ext uri="{FF2B5EF4-FFF2-40B4-BE49-F238E27FC236}">
                    <a16:creationId xmlns:a16="http://schemas.microsoft.com/office/drawing/2014/main" id="{D351B2BE-BD4B-DF4B-829A-C6EB97B1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4694" y="1794928"/>
                <a:ext cx="567784" cy="483209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8">
                <a:extLst>
                  <a:ext uri="{FF2B5EF4-FFF2-40B4-BE49-F238E27FC236}">
                    <a16:creationId xmlns:a16="http://schemas.microsoft.com/office/drawing/2014/main" id="{397274D3-776E-6C4A-8E17-68BE6F142F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26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2" name="Textfeld 8">
                <a:extLst>
                  <a:ext uri="{FF2B5EF4-FFF2-40B4-BE49-F238E27FC236}">
                    <a16:creationId xmlns:a16="http://schemas.microsoft.com/office/drawing/2014/main" id="{397274D3-776E-6C4A-8E17-68BE6F142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2630" y="1794928"/>
                <a:ext cx="567784" cy="483209"/>
              </a:xfrm>
              <a:prstGeom prst="rect">
                <a:avLst/>
              </a:prstGeom>
              <a:blipFill>
                <a:blip r:embed="rId6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9">
                <a:extLst>
                  <a:ext uri="{FF2B5EF4-FFF2-40B4-BE49-F238E27FC236}">
                    <a16:creationId xmlns:a16="http://schemas.microsoft.com/office/drawing/2014/main" id="{014E9FC0-6005-C74D-B82C-0B3CFBF39A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6592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3" name="Textfeld 9">
                <a:extLst>
                  <a:ext uri="{FF2B5EF4-FFF2-40B4-BE49-F238E27FC236}">
                    <a16:creationId xmlns:a16="http://schemas.microsoft.com/office/drawing/2014/main" id="{014E9FC0-6005-C74D-B82C-0B3CFBF3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592" y="1794928"/>
                <a:ext cx="567784" cy="483209"/>
              </a:xfrm>
              <a:prstGeom prst="rect">
                <a:avLst/>
              </a:prstGeom>
              <a:blipFill>
                <a:blip r:embed="rId7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10">
                <a:extLst>
                  <a:ext uri="{FF2B5EF4-FFF2-40B4-BE49-F238E27FC236}">
                    <a16:creationId xmlns:a16="http://schemas.microsoft.com/office/drawing/2014/main" id="{E150FAFF-4B82-F04D-8CC3-FE1656E23E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4" name="Textfeld 10">
                <a:extLst>
                  <a:ext uri="{FF2B5EF4-FFF2-40B4-BE49-F238E27FC236}">
                    <a16:creationId xmlns:a16="http://schemas.microsoft.com/office/drawing/2014/main" id="{E150FAFF-4B82-F04D-8CC3-FE1656E23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blipFill>
                <a:blip r:embed="rId8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F25933D0-7B87-BE4B-BADE-6789E543B4A0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2259464" y="2036533"/>
            <a:ext cx="68523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04C0899B-BEE1-054E-8C9F-1F652757BE49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3512478" y="2036533"/>
            <a:ext cx="70015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7177DB08-AD90-EC42-9FBF-A475E07A2F53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4780414" y="2036533"/>
            <a:ext cx="65617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426C794-3C2E-F041-8E55-C3F69895F821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6004376" y="2036533"/>
            <a:ext cx="58315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>
            <a:extLst>
              <a:ext uri="{FF2B5EF4-FFF2-40B4-BE49-F238E27FC236}">
                <a16:creationId xmlns:a16="http://schemas.microsoft.com/office/drawing/2014/main" id="{1C124399-C4F3-C548-BE8B-600AB7ED81B6}"/>
              </a:ext>
            </a:extLst>
          </p:cNvPr>
          <p:cNvCxnSpPr>
            <a:cxnSpLocks/>
            <a:stCxn id="24" idx="0"/>
            <a:endCxn id="21" idx="0"/>
          </p:cNvCxnSpPr>
          <p:nvPr/>
        </p:nvCxnSpPr>
        <p:spPr>
          <a:xfrm rot="16200000" flipV="1">
            <a:off x="5050004" y="-26490"/>
            <a:ext cx="12700" cy="3642836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48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29600" cy="481399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de-DE" sz="3000" dirty="0"/>
                  <a:t>Beispiele für Spezifikationen</a:t>
                </a:r>
              </a:p>
              <a:p>
                <a:pPr lvl="1"/>
                <a:r>
                  <a:rPr lang="de-DE" sz="2800" dirty="0"/>
                  <a:t>Das System gerät </a:t>
                </a:r>
                <a:r>
                  <a:rPr lang="de-DE" sz="2800" b="1" dirty="0"/>
                  <a:t>nie</a:t>
                </a:r>
                <a:r>
                  <a:rPr lang="de-DE" sz="2800" dirty="0"/>
                  <a:t> in einen Deadlock</a:t>
                </a:r>
              </a:p>
              <a:p>
                <a:pPr lvl="1"/>
                <a:r>
                  <a:rPr lang="de-DE" sz="2800" dirty="0"/>
                  <a:t>Das System liefert </a:t>
                </a:r>
                <a:r>
                  <a:rPr lang="de-DE" sz="2800" b="1" dirty="0"/>
                  <a:t>immer</a:t>
                </a:r>
                <a:r>
                  <a:rPr lang="de-DE" sz="2800" dirty="0"/>
                  <a:t> ein korrektes Resultat</a:t>
                </a:r>
              </a:p>
              <a:p>
                <a:pPr lvl="1"/>
                <a:r>
                  <a:rPr lang="de-DE" sz="2800" dirty="0"/>
                  <a:t>Wenn ein Kunde seine Karte in den Automaten steckt, muss er sie </a:t>
                </a:r>
                <a:r>
                  <a:rPr lang="de-DE" sz="2800" b="1" dirty="0"/>
                  <a:t>irgendwann</a:t>
                </a:r>
                <a:r>
                  <a:rPr lang="de-DE" sz="2800" dirty="0"/>
                  <a:t> wieder zurück bekommen</a:t>
                </a:r>
              </a:p>
              <a:p>
                <a:r>
                  <a:rPr lang="de-DE" sz="3000" dirty="0"/>
                  <a:t>Beschreibung durch Temporal-Logik</a:t>
                </a:r>
              </a:p>
              <a:p>
                <a:pPr lvl="1"/>
                <a:r>
                  <a:rPr lang="de-DE" sz="2800" dirty="0"/>
                  <a:t>Erweiterung der Aussagenlogik</a:t>
                </a:r>
              </a:p>
              <a:p>
                <a:pPr lvl="1"/>
                <a:r>
                  <a:rPr lang="de-DE" sz="2800" dirty="0"/>
                  <a:t>Zusätzliche Operatoren (z.B.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r>
                  <a:rPr lang="de-DE" sz="2800" dirty="0"/>
                  <a:t> = »immer«,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latin typeface="Cambria Math" panose="02040503050406030204" pitchFamily="18" charset="0"/>
                      </a:rPr>
                      <m:t>◊</m:t>
                    </m:r>
                  </m:oMath>
                </a14:m>
                <a:r>
                  <a:rPr lang="de-DE" sz="2800" dirty="0"/>
                  <a:t> = »manchmal«)</a:t>
                </a:r>
              </a:p>
              <a:p>
                <a:pPr lvl="1"/>
                <a:r>
                  <a:rPr lang="de-DE" sz="2800" dirty="0"/>
                  <a:t>Alle Zustände eines Transition Graphs müssen temporal-logische Ausdrücke erfüllen </a:t>
                </a:r>
              </a:p>
              <a:p>
                <a:pPr lvl="2"/>
                <a:r>
                  <a:rPr lang="de-DE" sz="2800" dirty="0"/>
                  <a:t>Linear (Linear Temporal </a:t>
                </a:r>
                <a:r>
                  <a:rPr lang="de-DE" sz="2800" dirty="0" err="1"/>
                  <a:t>Logic</a:t>
                </a:r>
                <a:r>
                  <a:rPr lang="de-DE" sz="2800" dirty="0"/>
                  <a:t> = LTL) </a:t>
                </a:r>
              </a:p>
              <a:p>
                <a:pPr lvl="2"/>
                <a:r>
                  <a:rPr lang="de-DE" sz="2800" dirty="0"/>
                  <a:t>oder als Baum mit unendlich vielen Ästen (</a:t>
                </a:r>
                <a:r>
                  <a:rPr lang="de-DE" sz="2800" dirty="0" err="1"/>
                  <a:t>Computation</a:t>
                </a:r>
                <a:r>
                  <a:rPr lang="de-DE" sz="2800" dirty="0"/>
                  <a:t> </a:t>
                </a:r>
                <a:r>
                  <a:rPr lang="de-DE" sz="2800" dirty="0" err="1"/>
                  <a:t>Tree</a:t>
                </a:r>
                <a:r>
                  <a:rPr lang="de-DE" sz="2800" dirty="0"/>
                  <a:t> </a:t>
                </a:r>
                <a:r>
                  <a:rPr lang="de-DE" sz="2800" dirty="0" err="1"/>
                  <a:t>Logic</a:t>
                </a:r>
                <a:r>
                  <a:rPr lang="de-DE" sz="2800" dirty="0"/>
                  <a:t> =CTL)</a:t>
                </a:r>
              </a:p>
            </p:txBody>
          </p:sp>
        </mc:Choice>
        <mc:Fallback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29600" cy="4813995"/>
              </a:xfrm>
              <a:blipFill>
                <a:blip r:embed="rId2"/>
                <a:stretch>
                  <a:fillRect l="-616" t="-1579"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79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Klassische Logik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800" dirty="0"/>
                  <a:t>Ausagenlogik und Prädikatenlogik gehören zur Klassischen Logik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800" dirty="0"/>
                  <a:t>Aussagenlogik: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600" dirty="0"/>
                  <a:t>»Graz ist die Hauptstadt von Österreich«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2600" i="1" dirty="0" smtClean="0">
                        <a:latin typeface="Cambria Math" panose="02040503050406030204" pitchFamily="18" charset="0"/>
                      </a:rPr>
                      <m:t>5 &lt; 8</m:t>
                    </m:r>
                  </m:oMath>
                </a14:m>
                <a:endParaRPr lang="de-DE" sz="2600" dirty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800" dirty="0"/>
                  <a:t>Prädikatenlogik:</a:t>
                </a:r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2600" dirty="0"/>
                  <a:t>»Es gibt eine Stadt, die die Hauptstadt von Österreich ist«</a:t>
                </a:r>
              </a:p>
              <a:p>
                <a:pPr lvl="1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AT" sz="2600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AT" sz="26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AT" sz="2600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de-AT" sz="26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600" dirty="0">
                        <a:latin typeface="Cambria Math" panose="02040503050406030204" pitchFamily="18" charset="0"/>
                      </a:rPr>
                      <m:t> &lt; 8</m:t>
                    </m:r>
                  </m:oMath>
                </a14:m>
                <a:endParaRPr lang="de-DE" sz="2600" dirty="0"/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720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Klassische Logik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800" dirty="0"/>
              <a:t>Grundprinzipien der klassischen Logik: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800" dirty="0"/>
              <a:t>Zweiwertigkeit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Es gibt genau verschiedene Wahrheitswerte: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Wahr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Falsch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800" dirty="0" err="1"/>
              <a:t>Extensionalität</a:t>
            </a:r>
            <a:endParaRPr lang="de-DE" sz="2800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Kennt man die Wahrheitswerte der Variablen und die Definition der Operatoren, so kennt man auch den Wahrheitswert des Ergebnisses.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446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Nichtklassische Logik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800" dirty="0"/>
              <a:t>Bei nichtklassischen </a:t>
            </a:r>
            <a:r>
              <a:rPr lang="de-DE" sz="2800" dirty="0" err="1"/>
              <a:t>Logiken</a:t>
            </a:r>
            <a:r>
              <a:rPr lang="de-DE" sz="2800" dirty="0"/>
              <a:t> ist mindestens eines der beiden Grundprinzipien aufgehoben: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800" dirty="0"/>
              <a:t>keine Zweiwertigkeit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Endlich viele Wahrheitswerte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z.B. Dreiwertige Logik: wahr, falsch, unbekannt (»null«) z.B. SQL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Unendlich viele Wahrheitswerte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z.B. falsch = 0, wahr = 1 und alle reellen Zahlen dazwischen entsprechen verschiedenen Abstufungen von »ein bisschen wahr und ein bisschen falsch« (»</a:t>
            </a:r>
            <a:r>
              <a:rPr lang="de-DE" sz="2600" dirty="0" err="1"/>
              <a:t>Fuzzy</a:t>
            </a:r>
            <a:r>
              <a:rPr lang="de-DE" sz="2600" dirty="0"/>
              <a:t> </a:t>
            </a:r>
            <a:r>
              <a:rPr lang="de-DE" sz="2600" dirty="0" err="1"/>
              <a:t>Logic</a:t>
            </a:r>
            <a:r>
              <a:rPr lang="de-DE" sz="2600" dirty="0"/>
              <a:t>«)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2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Nichtklassische Logik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800" dirty="0"/>
              <a:t>Aufheben der </a:t>
            </a:r>
            <a:r>
              <a:rPr lang="de-DE" sz="2800" dirty="0" err="1"/>
              <a:t>Extensionalität</a:t>
            </a:r>
            <a:r>
              <a:rPr lang="de-DE" sz="2800" dirty="0"/>
              <a:t>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800" dirty="0"/>
              <a:t>Modal-Logik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Möglichkeiten anstelle von Wahrheitswerten (»möglich«, »notwendig«)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800" dirty="0"/>
              <a:t>Temporal-Logik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Beachtung zeitlicher Zusammenhänge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vorher – nachher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»manchmal«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»immer«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»beim nächsten Mal«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6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Temporallogik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800" dirty="0"/>
              <a:t>Die temporale Logik bezieht zusätzlich eine Betrachtung zeitabhängiger Aussagen ein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800" dirty="0"/>
              <a:t>Die temporale Logik bietet die Möglichkeit ...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zeitliche Beziehungen von Aussagen präzise zu formulieren</a:t>
            </a:r>
          </a:p>
          <a:p>
            <a:pPr marL="757238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600" dirty="0"/>
              <a:t>und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das (ebenfalls zeitabhängige) Zutreffen solcher Beziehungen zu untersuchen.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28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Temporallogik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7544" y="3970487"/>
            <a:ext cx="8229600" cy="24003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800" dirty="0"/>
              <a:t>Beispiel-Aussagen der Temporal-Logik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Jetzt ist die Ampel grün und im nächsten Zeitpunkt kommt gelb.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Wenn die Ampel jetzt rot ist, dann gibt es einen Zeitpunkt in der Zukunft, an dem sie nicht mehr rot ist.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Wenn die Ampel jetzt nicht aus ist, dann ist sie es auch nicht in allen zukünftigen Zeitpunkten.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de-DE" sz="2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9" name="Grafik 3">
            <a:extLst>
              <a:ext uri="{FF2B5EF4-FFF2-40B4-BE49-F238E27FC236}">
                <a16:creationId xmlns:a16="http://schemas.microsoft.com/office/drawing/2014/main" id="{D1164593-DC57-CC44-B6AB-E26479AD2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20" y="2219474"/>
            <a:ext cx="5761037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4">
                <a:extLst>
                  <a:ext uri="{FF2B5EF4-FFF2-40B4-BE49-F238E27FC236}">
                    <a16:creationId xmlns:a16="http://schemas.microsoft.com/office/drawing/2014/main" id="{DBE1A93B-30AA-8B4F-9BF0-96674CF8F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168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0" name="Textfeld 4">
                <a:extLst>
                  <a:ext uri="{FF2B5EF4-FFF2-40B4-BE49-F238E27FC236}">
                    <a16:creationId xmlns:a16="http://schemas.microsoft.com/office/drawing/2014/main" id="{DBE1A93B-30AA-8B4F-9BF0-96674CF8F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1794928"/>
                <a:ext cx="567784" cy="483209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7">
                <a:extLst>
                  <a:ext uri="{FF2B5EF4-FFF2-40B4-BE49-F238E27FC236}">
                    <a16:creationId xmlns:a16="http://schemas.microsoft.com/office/drawing/2014/main" id="{50FFD3F5-B550-B549-AFDD-110BC02710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4694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1" name="Textfeld 7">
                <a:extLst>
                  <a:ext uri="{FF2B5EF4-FFF2-40B4-BE49-F238E27FC236}">
                    <a16:creationId xmlns:a16="http://schemas.microsoft.com/office/drawing/2014/main" id="{50FFD3F5-B550-B549-AFDD-110BC0271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4694" y="1794928"/>
                <a:ext cx="567784" cy="483209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8">
                <a:extLst>
                  <a:ext uri="{FF2B5EF4-FFF2-40B4-BE49-F238E27FC236}">
                    <a16:creationId xmlns:a16="http://schemas.microsoft.com/office/drawing/2014/main" id="{861D3731-3389-A74C-81B4-7B07876AB9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26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2" name="Textfeld 8">
                <a:extLst>
                  <a:ext uri="{FF2B5EF4-FFF2-40B4-BE49-F238E27FC236}">
                    <a16:creationId xmlns:a16="http://schemas.microsoft.com/office/drawing/2014/main" id="{861D3731-3389-A74C-81B4-7B07876AB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2630" y="1794928"/>
                <a:ext cx="567784" cy="483209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9">
                <a:extLst>
                  <a:ext uri="{FF2B5EF4-FFF2-40B4-BE49-F238E27FC236}">
                    <a16:creationId xmlns:a16="http://schemas.microsoft.com/office/drawing/2014/main" id="{66A49768-A7DE-1448-A022-86F9A7430E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6592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3" name="Textfeld 9">
                <a:extLst>
                  <a:ext uri="{FF2B5EF4-FFF2-40B4-BE49-F238E27FC236}">
                    <a16:creationId xmlns:a16="http://schemas.microsoft.com/office/drawing/2014/main" id="{66A49768-A7DE-1448-A022-86F9A7430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592" y="1794928"/>
                <a:ext cx="567784" cy="483209"/>
              </a:xfrm>
              <a:prstGeom prst="rect">
                <a:avLst/>
              </a:prstGeom>
              <a:blipFill>
                <a:blip r:embed="rId6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10">
                <a:extLst>
                  <a:ext uri="{FF2B5EF4-FFF2-40B4-BE49-F238E27FC236}">
                    <a16:creationId xmlns:a16="http://schemas.microsoft.com/office/drawing/2014/main" id="{55F5B547-677B-D549-859E-698764954F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altLang="de-DE" sz="26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altLang="de-DE" sz="2600" i="1" baseline="-25000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AT" altLang="de-DE" sz="2600" baseline="-25000" dirty="0"/>
              </a:p>
            </p:txBody>
          </p:sp>
        </mc:Choice>
        <mc:Fallback xmlns="">
          <p:sp>
            <p:nvSpPr>
              <p:cNvPr id="24" name="Textfeld 10">
                <a:extLst>
                  <a:ext uri="{FF2B5EF4-FFF2-40B4-BE49-F238E27FC236}">
                    <a16:creationId xmlns:a16="http://schemas.microsoft.com/office/drawing/2014/main" id="{55F5B547-677B-D549-859E-698764954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7530" y="1794928"/>
                <a:ext cx="567784" cy="483209"/>
              </a:xfrm>
              <a:prstGeom prst="rect">
                <a:avLst/>
              </a:prstGeom>
              <a:blipFill>
                <a:blip r:embed="rId7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B7CBED2-F434-D040-ACE0-950FA9D91D7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2259464" y="2036533"/>
            <a:ext cx="68523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3BC51089-7E77-AD4C-836B-90E793739735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3512478" y="2036533"/>
            <a:ext cx="70015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DF61A729-DB01-9F4D-82CA-13230AD7AF92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4780414" y="2036533"/>
            <a:ext cx="65617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87EDFBE9-DD90-3A4F-AA97-88C42AD28750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6004376" y="2036533"/>
            <a:ext cx="58315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>
            <a:extLst>
              <a:ext uri="{FF2B5EF4-FFF2-40B4-BE49-F238E27FC236}">
                <a16:creationId xmlns:a16="http://schemas.microsoft.com/office/drawing/2014/main" id="{BC9FAA0C-E079-0742-ADB3-FDA28CF63494}"/>
              </a:ext>
            </a:extLst>
          </p:cNvPr>
          <p:cNvCxnSpPr>
            <a:cxnSpLocks/>
            <a:stCxn id="24" idx="0"/>
            <a:endCxn id="21" idx="0"/>
          </p:cNvCxnSpPr>
          <p:nvPr/>
        </p:nvCxnSpPr>
        <p:spPr>
          <a:xfrm rot="16200000" flipV="1">
            <a:off x="5050004" y="-26490"/>
            <a:ext cx="12700" cy="3642836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5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Behandlung der Zeit in der Temporallogik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800" dirty="0"/>
              <a:t>In der Temporal-Logik werden keine echten Uhren verwendet, sondern </a:t>
            </a:r>
            <a:r>
              <a:rPr lang="de-DE" sz="2800" dirty="0" err="1"/>
              <a:t>Lamport</a:t>
            </a:r>
            <a:r>
              <a:rPr lang="de-DE" sz="2800" dirty="0"/>
              <a:t>-Uhren: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Jeder Zustand bekommt eine ganze Zahl als Zeitstempel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Zustände mit gleichem Zeitstempel existieren gleichzeitig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de-DE" sz="2600" dirty="0"/>
              <a:t>Wenn zwei Zustände unterschiedliche Zeitstempel haben, findet der Zustand mit dem größeren Zeitstempel später statt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de-DE" sz="28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de-DE" sz="2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</p:spPr>
        <p:txBody>
          <a:bodyPr/>
          <a:lstStyle/>
          <a:p>
            <a:r>
              <a:rPr lang="de-DE" dirty="0"/>
              <a:t>Formale Methoden und Model </a:t>
            </a:r>
            <a:r>
              <a:rPr lang="de-DE" dirty="0" err="1"/>
              <a:t>Checking</a:t>
            </a:r>
            <a:r>
              <a:rPr lang="de-DE" dirty="0"/>
              <a:t> | Sommersemester 2021 | Dipl.-Ing. Hubert Schölnast, BSc | 10. – 13. März 2021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00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Fachhochschu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5096"/>
      </a:accent2>
      <a:accent3>
        <a:srgbClr val="BCBCBC"/>
      </a:accent3>
      <a:accent4>
        <a:srgbClr val="595959"/>
      </a:accent4>
      <a:accent5>
        <a:srgbClr val="BFBFBF"/>
      </a:accent5>
      <a:accent6>
        <a:srgbClr val="8DB3E2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096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E3958DE22AAF4D8D82B8D513434C77" ma:contentTypeVersion="2" ma:contentTypeDescription="Ein neues Dokument erstellen." ma:contentTypeScope="" ma:versionID="5e8dc55c7cd9e11ad22af48b9573a44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e6e65c7b2eb51b5c03f706b1e3917cdb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LargeFileSiz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rgeFileSize" ma:index="8" nillable="true" ma:displayName="Größe der verknüpften Datei" ma:hidden="true" ma:internalName="LargeFileSiz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LargeFileSiz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B0818F-361F-4F24-8086-DE1A1CA28E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8E6179-3D9B-43EC-AE81-4342DF0B672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18902DB-9B24-49D7-BAD8-49FB3013A3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1424</Words>
  <Application>Microsoft Macintosh PowerPoint</Application>
  <PresentationFormat>Bildschirmpräsentation (4:3)</PresentationFormat>
  <Paragraphs>178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Larissa</vt:lpstr>
      <vt:lpstr>Temporallogik</vt:lpstr>
      <vt:lpstr>Motivation</vt:lpstr>
      <vt:lpstr>Klassische Logik</vt:lpstr>
      <vt:lpstr>Klassische Logik</vt:lpstr>
      <vt:lpstr>Nichtklassische Logik</vt:lpstr>
      <vt:lpstr>Nichtklassische Logik</vt:lpstr>
      <vt:lpstr>Temporallogik</vt:lpstr>
      <vt:lpstr>Temporallogik</vt:lpstr>
      <vt:lpstr>Behandlung der Zeit in der Temporallogik </vt:lpstr>
      <vt:lpstr>Behandlung der Zeit in der Temporallogik </vt:lpstr>
      <vt:lpstr>Behandlung der Zeit in der Temporallogik </vt:lpstr>
      <vt:lpstr>neue Operatoren</vt:lpstr>
      <vt:lpstr>Beispiele für temporallogische Formeln</vt:lpstr>
      <vt:lpstr>Temporallogik</vt:lpstr>
      <vt:lpstr>Temporallogik</vt:lpstr>
      <vt:lpstr>Temporallogik</vt:lpstr>
      <vt:lpstr>Temporallogik</vt:lpstr>
      <vt:lpstr>Temporallogik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Susanne</dc:creator>
  <cp:lastModifiedBy>Schölnast Hubert</cp:lastModifiedBy>
  <cp:revision>88</cp:revision>
  <dcterms:created xsi:type="dcterms:W3CDTF">2015-03-18T21:46:42Z</dcterms:created>
  <dcterms:modified xsi:type="dcterms:W3CDTF">2021-03-10T14:08:09Z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0x010100E9E3958DE22AAF4D8D82B8D513434C77</vt:lpwstr>
  </property>
</Properties>
</file>