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7"/>
    <a:srgbClr val="DC5A28"/>
    <a:srgbClr val="0AAA8C"/>
    <a:srgbClr val="00AABE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4694"/>
  </p:normalViewPr>
  <p:slideViewPr>
    <p:cSldViewPr showGuides="1">
      <p:cViewPr varScale="1">
        <p:scale>
          <a:sx n="117" d="100"/>
          <a:sy n="117" d="100"/>
        </p:scale>
        <p:origin x="2008" y="168"/>
      </p:cViewPr>
      <p:guideLst>
        <p:guide orient="horz" pos="25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080" y="226368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7080" y="467544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10.03.21</a:t>
            </a:fld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7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1328" y="53340"/>
            <a:ext cx="9000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10.03.21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5"/>
            <a:ext cx="9144000" cy="64644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2926800"/>
            <a:ext cx="4680000" cy="1080000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8000" y="4006800"/>
            <a:ext cx="4676400" cy="1044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F152-4577-4BAD-944E-848FACAA5407}" type="datetime1">
              <a:rPr lang="de-DE" smtClean="0"/>
              <a:t>10.03.21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4608512" cy="365125"/>
          </a:xfrm>
        </p:spPr>
        <p:txBody>
          <a:bodyPr/>
          <a:lstStyle/>
          <a:p>
            <a:r>
              <a:rPr lang="de-DE" dirty="0"/>
              <a:t>Titel des Mustervortrages | Wintersemester 2014 | Max Mustermann |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28" y="0"/>
            <a:ext cx="302787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43E-F066-4D39-B532-4093FC03A9BF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41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B51F-F956-413F-B9FF-8AEA6057BC67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5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89AA-12A8-49ED-A3E5-B856EEEC4995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58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FFFB-477A-440D-80D9-D1E812AC6222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76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8229600" cy="64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0264-A4E7-45F6-9A35-D8123E07CA88}" type="datetime1">
              <a:rPr lang="de-DE" smtClean="0"/>
              <a:t>10.03.21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82296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50224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142008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0224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42008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AB6-87C8-4605-9345-D0999DB0F5E7}" type="datetime1">
              <a:rPr lang="de-DE" smtClean="0"/>
              <a:t>10.03.21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9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181B-E458-4901-8B97-8199FA7857E1}" type="datetime1">
              <a:rPr lang="de-DE" smtClean="0"/>
              <a:t>10.03.21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11EF-4142-4B54-ABCD-E157466A1DDC}" type="datetime1">
              <a:rPr lang="de-DE" smtClean="0"/>
              <a:t>10.03.21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7306"/>
            <a:ext cx="7499176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64319"/>
            <a:ext cx="5111750" cy="58531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2438" indent="-361950">
              <a:defRPr sz="1800"/>
            </a:lvl2pPr>
            <a:lvl3pPr marL="709613" indent="-228600">
              <a:tabLst>
                <a:tab pos="712788" algn="l"/>
              </a:tabLst>
              <a:defRPr sz="1600"/>
            </a:lvl3pPr>
            <a:lvl4pPr marL="987425" indent="-228600">
              <a:defRPr sz="1400"/>
            </a:lvl4pPr>
            <a:lvl5pPr marL="1252538" indent="-228600" defTabSz="1255713"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6849-8260-4296-938E-273E15A8FC8C}" type="datetime1">
              <a:rPr lang="de-DE" smtClean="0"/>
              <a:t>10.03.21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58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09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3584-0AEE-406A-9044-8F1FEF7FE799}" type="datetime1">
              <a:rPr lang="de-DE" smtClean="0"/>
              <a:t>10.03.21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5616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78760" y="6356350"/>
            <a:ext cx="184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00AC23-B2CC-454F-A7AA-E087DF7987A8}" type="datetime1">
              <a:rPr lang="de-DE" smtClean="0"/>
              <a:pPr/>
              <a:t>10.03.21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2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des Mustervortrages | Wintersemester 2014 | Max Mustermann |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13984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28" y="0"/>
            <a:ext cx="302787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509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slam/" TargetMode="External"/><Relationship Id="rId2" Type="http://schemas.openxmlformats.org/officeDocument/2006/relationships/hyperlink" Target="https://www.researchgate.net/publication/220425327_A_decade_of_software_model_checking_with_SLA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Basics</a:t>
            </a: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Studiengang: MIS</a:t>
            </a:r>
          </a:p>
          <a:p>
            <a:r>
              <a:rPr lang="de-DE" dirty="0"/>
              <a:t>Vortragender: Dipl.-Ing. Hubert Schölnast, BSc</a:t>
            </a:r>
          </a:p>
          <a:p>
            <a:r>
              <a:rPr lang="de-DE" dirty="0"/>
              <a:t>Ort, Datum: St. Pölten, 10. – 13. März 2021</a:t>
            </a:r>
          </a:p>
        </p:txBody>
      </p:sp>
    </p:spTree>
    <p:extLst>
      <p:ext uri="{BB962C8B-B14F-4D97-AF65-F5344CB8AC3E}">
        <p14:creationId xmlns:p14="http://schemas.microsoft.com/office/powerpoint/2010/main" val="347556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666000"/>
            <a:ext cx="5472608" cy="648000"/>
          </a:xfrm>
        </p:spPr>
        <p:txBody>
          <a:bodyPr/>
          <a:lstStyle/>
          <a:p>
            <a:r>
              <a:rPr lang="de-DE" dirty="0"/>
              <a:t>Nachteile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525963"/>
          </a:xfrm>
        </p:spPr>
        <p:txBody>
          <a:bodyPr>
            <a:normAutofit fontScale="85000" lnSpcReduction="20000"/>
          </a:bodyPr>
          <a:lstStyle/>
          <a:p>
            <a:r>
              <a:rPr lang="de-DE" sz="3000" dirty="0"/>
              <a:t>Das dritte mögliche Resultat des Modell </a:t>
            </a:r>
            <a:r>
              <a:rPr lang="de-DE" sz="3000" dirty="0" err="1"/>
              <a:t>Checkings</a:t>
            </a:r>
            <a:r>
              <a:rPr lang="de-DE" sz="3000" dirty="0"/>
              <a:t> ist die Meldung, dass zu wenig Memory verfügbar ist.</a:t>
            </a:r>
          </a:p>
          <a:p>
            <a:r>
              <a:rPr lang="de-DE" sz="3000" dirty="0"/>
              <a:t>Modelle können eine enorme Zahl an Zuständen annehmen (»</a:t>
            </a:r>
            <a:r>
              <a:rPr lang="de-DE" sz="3000" dirty="0" err="1"/>
              <a:t>state</a:t>
            </a:r>
            <a:r>
              <a:rPr lang="de-DE" sz="3000" dirty="0"/>
              <a:t> </a:t>
            </a:r>
            <a:r>
              <a:rPr lang="de-DE" sz="3000" dirty="0" err="1"/>
              <a:t>explosion</a:t>
            </a:r>
            <a:r>
              <a:rPr lang="de-DE" sz="3000" dirty="0"/>
              <a:t>«)</a:t>
            </a:r>
          </a:p>
          <a:p>
            <a:pPr lvl="1"/>
            <a:r>
              <a:rPr lang="de-DE" sz="2400" dirty="0"/>
              <a:t>Beim Modell Check eines automatischen U-Bahn-Leitsystems in Dänemark enthielt das System 10</a:t>
            </a:r>
            <a:r>
              <a:rPr lang="de-DE" sz="2400" baseline="30000" dirty="0"/>
              <a:t>476</a:t>
            </a:r>
            <a:r>
              <a:rPr lang="de-DE" sz="2400" dirty="0"/>
              <a:t> Zustände (eine Zahl mit 476 Ziffern)</a:t>
            </a:r>
          </a:p>
          <a:p>
            <a:pPr lvl="1"/>
            <a:r>
              <a:rPr lang="de-DE" sz="2400" dirty="0"/>
              <a:t>Es gibt Methoden zur Vereinfachung der Modelle, aber nicht immer sind diese Methoden ausreichend</a:t>
            </a:r>
          </a:p>
          <a:p>
            <a:r>
              <a:rPr lang="de-DE" sz="2800" dirty="0"/>
              <a:t>Das Modell kann vom realen System abweichen</a:t>
            </a:r>
          </a:p>
          <a:p>
            <a:pPr lvl="1"/>
            <a:r>
              <a:rPr lang="de-DE" sz="2400" dirty="0" err="1"/>
              <a:t>Garbage</a:t>
            </a:r>
            <a:r>
              <a:rPr lang="de-DE" sz="2400" dirty="0"/>
              <a:t> in, </a:t>
            </a:r>
            <a:r>
              <a:rPr lang="de-DE" sz="2400" dirty="0" err="1"/>
              <a:t>garbage</a:t>
            </a:r>
            <a:r>
              <a:rPr lang="de-DE" sz="2400" dirty="0"/>
              <a:t> out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1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666000"/>
            <a:ext cx="5472608" cy="648000"/>
          </a:xfrm>
        </p:spPr>
        <p:txBody>
          <a:bodyPr/>
          <a:lstStyle/>
          <a:p>
            <a:r>
              <a:rPr lang="de-DE" dirty="0"/>
              <a:t>Anwendungsbeispiele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>
            <a:normAutofit fontScale="77500" lnSpcReduction="20000"/>
          </a:bodyPr>
          <a:lstStyle/>
          <a:p>
            <a:r>
              <a:rPr lang="de-DE" sz="3000" dirty="0"/>
              <a:t>Das </a:t>
            </a:r>
            <a:r>
              <a:rPr lang="de-DE" sz="3000" dirty="0" err="1"/>
              <a:t>Needham</a:t>
            </a:r>
            <a:r>
              <a:rPr lang="de-DE" sz="3000" dirty="0"/>
              <a:t>-Schroeder-Protokoll ist ein Protokoll für sicheren Datenaustausch in einem dezentralen Netzwerk.</a:t>
            </a:r>
          </a:p>
          <a:p>
            <a:pPr lvl="1">
              <a:spcBef>
                <a:spcPts val="0"/>
              </a:spcBef>
            </a:pPr>
            <a:r>
              <a:rPr lang="de-DE" sz="2800" dirty="0"/>
              <a:t>Entwickelt und erstmals verwendet: 1978</a:t>
            </a:r>
          </a:p>
          <a:p>
            <a:pPr lvl="1">
              <a:spcBef>
                <a:spcPts val="0"/>
              </a:spcBef>
            </a:pPr>
            <a:r>
              <a:rPr lang="de-DE" sz="2800" dirty="0"/>
              <a:t>Wird beispielsweise im Netzwerkauthentifizierungs-protokoll Kerberos eingesetzt.</a:t>
            </a:r>
          </a:p>
          <a:p>
            <a:pPr lvl="1">
              <a:spcBef>
                <a:spcPts val="0"/>
              </a:spcBef>
            </a:pPr>
            <a:r>
              <a:rPr lang="de-DE" sz="2800" dirty="0"/>
              <a:t>1995 (nachdem das Protokoll 17 Jahre lang in Verwendung war) wurde durch Modell </a:t>
            </a:r>
            <a:r>
              <a:rPr lang="de-DE" sz="2800" dirty="0" err="1"/>
              <a:t>Checking</a:t>
            </a:r>
            <a:r>
              <a:rPr lang="de-DE" sz="2800" dirty="0"/>
              <a:t> ein Bug im Protokoll gefunden, der ein Brechen der Verschlüsselung erlaubt.</a:t>
            </a:r>
          </a:p>
          <a:p>
            <a:pPr lvl="1">
              <a:spcBef>
                <a:spcPts val="0"/>
              </a:spcBef>
            </a:pPr>
            <a:r>
              <a:rPr lang="de-DE" sz="2800" dirty="0"/>
              <a:t>Das automatisch gelieferte Gegenbeispiel konnte verwendet werden, um diese Schwachstelle umgehend zu entschärfen, indem man einen Zeitstempel in die Nachricht integriert</a:t>
            </a:r>
          </a:p>
          <a:p>
            <a:pPr lvl="1">
              <a:spcBef>
                <a:spcPts val="0"/>
              </a:spcBef>
            </a:pPr>
            <a:r>
              <a:rPr lang="de-DE" sz="2800" dirty="0" err="1"/>
              <a:t>eCampus</a:t>
            </a:r>
            <a:r>
              <a:rPr lang="de-DE" sz="2800" dirty="0"/>
              <a:t>: Paper lowe1996breaking.pdf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4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666000"/>
            <a:ext cx="5472608" cy="648000"/>
          </a:xfrm>
        </p:spPr>
        <p:txBody>
          <a:bodyPr/>
          <a:lstStyle/>
          <a:p>
            <a:r>
              <a:rPr lang="de-DE" dirty="0"/>
              <a:t>Anwendungsbeispiele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>
            <a:normAutofit fontScale="77500" lnSpcReduction="20000"/>
          </a:bodyPr>
          <a:lstStyle/>
          <a:p>
            <a:r>
              <a:rPr lang="de-DE" sz="3100" dirty="0"/>
              <a:t>SLAM</a:t>
            </a:r>
            <a:r>
              <a:rPr lang="de-DE" sz="3000" dirty="0"/>
              <a:t> </a:t>
            </a:r>
            <a:r>
              <a:rPr lang="de-DE" sz="2300" dirty="0"/>
              <a:t>(»</a:t>
            </a:r>
            <a:r>
              <a:rPr lang="de-DE" sz="2900" b="1" dirty="0"/>
              <a:t>S</a:t>
            </a:r>
            <a:r>
              <a:rPr lang="de-DE" sz="2300" dirty="0"/>
              <a:t>oftware, </a:t>
            </a:r>
            <a:r>
              <a:rPr lang="de-DE" sz="2300" dirty="0" err="1"/>
              <a:t>programming</a:t>
            </a:r>
            <a:r>
              <a:rPr lang="de-DE" sz="2300" dirty="0"/>
              <a:t> </a:t>
            </a:r>
            <a:r>
              <a:rPr lang="de-DE" sz="2900" b="1" dirty="0" err="1"/>
              <a:t>L</a:t>
            </a:r>
            <a:r>
              <a:rPr lang="de-DE" sz="2300" dirty="0" err="1"/>
              <a:t>anguages</a:t>
            </a:r>
            <a:r>
              <a:rPr lang="de-DE" sz="2300" dirty="0"/>
              <a:t>, </a:t>
            </a:r>
            <a:r>
              <a:rPr lang="de-DE" sz="2900" b="1" dirty="0" err="1"/>
              <a:t>A</a:t>
            </a:r>
            <a:r>
              <a:rPr lang="de-DE" sz="2300" dirty="0" err="1"/>
              <a:t>bstraction</a:t>
            </a:r>
            <a:r>
              <a:rPr lang="de-DE" sz="2300" dirty="0"/>
              <a:t>, </a:t>
            </a:r>
            <a:r>
              <a:rPr lang="de-DE" sz="2300" dirty="0" err="1"/>
              <a:t>and</a:t>
            </a:r>
            <a:r>
              <a:rPr lang="de-DE" sz="2300" dirty="0"/>
              <a:t> </a:t>
            </a:r>
            <a:r>
              <a:rPr lang="de-DE" sz="2900" b="1" dirty="0"/>
              <a:t>M</a:t>
            </a:r>
            <a:r>
              <a:rPr lang="de-DE" sz="2300" dirty="0"/>
              <a:t>odel </a:t>
            </a:r>
            <a:r>
              <a:rPr lang="de-DE" sz="2300" dirty="0" err="1"/>
              <a:t>checking</a:t>
            </a:r>
            <a:r>
              <a:rPr lang="de-DE" sz="2300" dirty="0"/>
              <a:t>.«)</a:t>
            </a:r>
            <a:endParaRPr lang="de-DE" sz="3000" dirty="0"/>
          </a:p>
          <a:p>
            <a:pPr lvl="1"/>
            <a:r>
              <a:rPr lang="de-DE" sz="2800" dirty="0"/>
              <a:t>2003 stelle Microsoft fest, dass 85% der Systemabstürze von Windows XP von Treibern verursacht wurden, die Drittanbieter entwickelt hatten.</a:t>
            </a:r>
          </a:p>
          <a:p>
            <a:pPr lvl="1"/>
            <a:r>
              <a:rPr lang="de-DE" sz="2800" dirty="0"/>
              <a:t>Daraufhin wurde SLAM entwickelt und ist seitdem das Herzstück von </a:t>
            </a:r>
            <a:r>
              <a:rPr lang="de-DE" sz="2800" dirty="0" err="1"/>
              <a:t>Microsoft’s</a:t>
            </a:r>
            <a:r>
              <a:rPr lang="de-DE" sz="2800" dirty="0"/>
              <a:t> </a:t>
            </a:r>
            <a:r>
              <a:rPr lang="de-DE" sz="2800" dirty="0" err="1"/>
              <a:t>Static</a:t>
            </a:r>
            <a:r>
              <a:rPr lang="de-DE" sz="2800" dirty="0"/>
              <a:t> Driver </a:t>
            </a:r>
            <a:r>
              <a:rPr lang="de-DE" sz="2800" dirty="0" err="1"/>
              <a:t>Verifier</a:t>
            </a:r>
            <a:r>
              <a:rPr lang="de-DE" sz="2800" dirty="0"/>
              <a:t> (SDV) </a:t>
            </a:r>
            <a:r>
              <a:rPr lang="de-DE" sz="2800" dirty="0" err="1"/>
              <a:t>tool</a:t>
            </a:r>
            <a:r>
              <a:rPr lang="de-DE" sz="2800" dirty="0"/>
              <a:t>.</a:t>
            </a:r>
          </a:p>
          <a:p>
            <a:pPr lvl="1"/>
            <a:r>
              <a:rPr lang="de-DE" sz="2800" dirty="0"/>
              <a:t>In einem Bericht aus dem Jahr 2011 meldete MS, dass damit bei der Entwicklung von Windows 7 </a:t>
            </a:r>
            <a:r>
              <a:rPr lang="de-DE" sz="2800"/>
              <a:t>im 140 </a:t>
            </a:r>
            <a:r>
              <a:rPr lang="de-DE" sz="2800" dirty="0"/>
              <a:t>verschiedenen Treibern insgesamt 270 Bugs gefunden wurden.</a:t>
            </a:r>
          </a:p>
          <a:p>
            <a:pPr lvl="1"/>
            <a:r>
              <a:rPr lang="de-DE" sz="2800" dirty="0">
                <a:hlinkClick r:id="rId2"/>
              </a:rPr>
              <a:t>https://www.researchgate.net/publication/220425327_A_decade_of_software_model_checking_with_SLAM</a:t>
            </a:r>
            <a:endParaRPr lang="de-DE" sz="2800" dirty="0"/>
          </a:p>
          <a:p>
            <a:pPr lvl="1"/>
            <a:r>
              <a:rPr lang="de-DE" sz="2800" dirty="0">
                <a:hlinkClick r:id="rId3"/>
              </a:rPr>
              <a:t>https://www.microsoft.com/en-us/research/project/slam/</a:t>
            </a: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3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Model </a:t>
            </a:r>
            <a:r>
              <a:rPr lang="de-DE" dirty="0" err="1"/>
              <a:t>Checking</a:t>
            </a:r>
            <a:r>
              <a:rPr lang="de-DE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de-DE" sz="2800" dirty="0"/>
                  <a:t>Model </a:t>
                </a:r>
                <a:r>
                  <a:rPr lang="de-DE" sz="2800" dirty="0" err="1"/>
                  <a:t>Checking</a:t>
                </a:r>
                <a:r>
                  <a:rPr lang="de-DE" sz="2800" dirty="0"/>
                  <a:t> ist</a:t>
                </a:r>
              </a:p>
              <a:p>
                <a:pPr lvl="1"/>
                <a:r>
                  <a:rPr lang="de-DE" sz="2400" dirty="0"/>
                  <a:t>Ein Verfahren zur vollautomatischen </a:t>
                </a:r>
                <a:r>
                  <a:rPr lang="de-DE" sz="2400" b="1" dirty="0"/>
                  <a:t>Verifikation</a:t>
                </a:r>
                <a:r>
                  <a:rPr lang="de-DE" sz="2400" dirty="0"/>
                  <a:t> einer Systembeschreibung (</a:t>
                </a:r>
                <a:r>
                  <a:rPr lang="de-DE" sz="2400" b="1" dirty="0"/>
                  <a:t>Modell</a:t>
                </a:r>
                <a:r>
                  <a:rPr lang="de-DE" sz="2400" dirty="0"/>
                  <a:t>) gegen eine Spezifikation (</a:t>
                </a:r>
                <a:r>
                  <a:rPr lang="de-DE" sz="2400" b="1" dirty="0"/>
                  <a:t>Anforderungen</a:t>
                </a:r>
                <a:r>
                  <a:rPr lang="de-DE" sz="2400" dirty="0"/>
                  <a:t>)</a:t>
                </a:r>
              </a:p>
              <a:p>
                <a:r>
                  <a:rPr lang="de-DE" sz="2600" dirty="0"/>
                  <a:t>Gegeben sind (in der Sprache der Mathematik):</a:t>
                </a:r>
              </a:p>
              <a:p>
                <a:pPr lvl="1"/>
                <a:r>
                  <a:rPr lang="de-DE" sz="2400" dirty="0"/>
                  <a:t>Ein Modell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de-DE" sz="2400" dirty="0"/>
              </a:p>
              <a:p>
                <a:pPr lvl="1"/>
                <a:r>
                  <a:rPr lang="de-DE" sz="2400" dirty="0"/>
                  <a:t>Eine Spezifikation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(»</a:t>
                </a:r>
                <a:r>
                  <a:rPr lang="de-DE" sz="2400" dirty="0" err="1"/>
                  <a:t>phi</a:t>
                </a:r>
                <a:r>
                  <a:rPr lang="de-DE" sz="2400" dirty="0"/>
                  <a:t>«)</a:t>
                </a:r>
              </a:p>
              <a:p>
                <a:r>
                  <a:rPr lang="de-DE" sz="2600" dirty="0"/>
                  <a:t>Geprüft wird:</a:t>
                </a:r>
              </a:p>
              <a:p>
                <a:pPr lvl="1"/>
                <a:r>
                  <a:rPr lang="de-AT" sz="2400" b="0" dirty="0">
                    <a:ea typeface="Cambria Math" panose="020405030504060302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A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(»M erfüllt </a:t>
                </a:r>
                <a:r>
                  <a:rPr lang="de-DE" sz="2400" dirty="0" err="1"/>
                  <a:t>phi</a:t>
                </a:r>
                <a:r>
                  <a:rPr lang="de-DE" sz="2400" dirty="0"/>
                  <a:t>«) eine wahre Aussage?</a:t>
                </a:r>
              </a:p>
              <a:p>
                <a:pPr lvl="1"/>
                <a:r>
                  <a:rPr lang="de-DE" sz="2400" dirty="0"/>
                  <a:t>Ist </a:t>
                </a:r>
                <a14:m>
                  <m:oMath xmlns:m="http://schemas.openxmlformats.org/officeDocument/2006/math">
                    <m:r>
                      <a:rPr lang="de-A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400" dirty="0"/>
                  <a:t> ein Modell für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?</a:t>
                </a:r>
              </a:p>
              <a:p>
                <a:pPr lvl="1"/>
                <a:r>
                  <a:rPr lang="de-DE" sz="2400" dirty="0"/>
                  <a:t>Erfüllt das Modell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400" dirty="0"/>
                  <a:t> die Spezifikation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?</a:t>
                </a:r>
              </a:p>
            </p:txBody>
          </p:sp>
        </mc:Choice>
        <mc:Fallback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25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2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 Modell?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3000" dirty="0"/>
                  <a:t>Ein Modell </a:t>
                </a:r>
                <a14:m>
                  <m:oMath xmlns:m="http://schemas.openxmlformats.org/officeDocument/2006/math">
                    <m:r>
                      <a:rPr lang="de-DE" sz="30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3000" dirty="0"/>
                  <a:t> ist:</a:t>
                </a:r>
              </a:p>
              <a:p>
                <a:pPr lvl="1"/>
                <a:r>
                  <a:rPr lang="de-DE" sz="2600" dirty="0"/>
                  <a:t>Eine formalisierte Systembeschreibung</a:t>
                </a:r>
              </a:p>
              <a:p>
                <a:pPr lvl="1"/>
                <a:r>
                  <a:rPr lang="de-DE" sz="2600" dirty="0"/>
                  <a:t>Das System kann sein:</a:t>
                </a:r>
              </a:p>
              <a:p>
                <a:pPr lvl="2"/>
                <a:r>
                  <a:rPr lang="de-DE" sz="2600" dirty="0"/>
                  <a:t>Ein Softwaresystem</a:t>
                </a:r>
              </a:p>
              <a:p>
                <a:pPr lvl="2"/>
                <a:r>
                  <a:rPr lang="de-DE" sz="2600" dirty="0"/>
                  <a:t>Ein Hardwaresystem</a:t>
                </a:r>
              </a:p>
              <a:p>
                <a:r>
                  <a:rPr lang="de-DE" sz="3000" dirty="0"/>
                  <a:t>Ein Modell kann als logischer (also mathematischer) Ausdruck angegeben werden.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96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8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eine Spezifikation?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sz="2500" dirty="0"/>
                  <a:t>Die Spezifikation ist eine formalisierte Version des Pflichtenheftes</a:t>
                </a:r>
              </a:p>
              <a:p>
                <a:r>
                  <a:rPr lang="de-DE" sz="2500" dirty="0"/>
                  <a:t>Jede einzelne Anforderung ist ein logischer Ausdruck, der wahr (erfüllt) oder falsch (nicht erfüllt) sein kann.</a:t>
                </a:r>
              </a:p>
              <a:p>
                <a:r>
                  <a:rPr lang="de-DE" sz="2500" dirty="0"/>
                  <a:t>Die Spezifikation </a:t>
                </a:r>
                <a14:m>
                  <m:oMath xmlns:m="http://schemas.openxmlformats.org/officeDocument/2006/math">
                    <m:r>
                      <a:rPr lang="de-DE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500" dirty="0"/>
                  <a:t> ist eine logische Verknüpfung aller einzelnen Anforderungen (z.B. durch die logischen Operatoren </a:t>
                </a:r>
                <a14:m>
                  <m:oMath xmlns:m="http://schemas.openxmlformats.org/officeDocument/2006/math">
                    <m:r>
                      <a:rPr lang="de-DE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sz="2500" dirty="0"/>
                  <a:t> (»und«) </a:t>
                </a:r>
                <a14:m>
                  <m:oMath xmlns:m="http://schemas.openxmlformats.org/officeDocument/2006/math">
                    <m:r>
                      <a:rPr lang="de-DE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de-DE" sz="2500" dirty="0"/>
                  <a:t> (»oder«) und </a:t>
                </a:r>
                <a14:m>
                  <m:oMath xmlns:m="http://schemas.openxmlformats.org/officeDocument/2006/math">
                    <m:r>
                      <a:rPr lang="de-DE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sz="2500" dirty="0"/>
                  <a:t> (»nicht«))</a:t>
                </a:r>
              </a:p>
              <a:p>
                <a:r>
                  <a:rPr lang="de-DE" sz="2500" dirty="0"/>
                  <a:t>Daher ist die gesamte Spezifikation </a:t>
                </a:r>
                <a14:m>
                  <m:oMath xmlns:m="http://schemas.openxmlformats.org/officeDocument/2006/math">
                    <m:r>
                      <a:rPr lang="de-DE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500" dirty="0"/>
                  <a:t> ebenfalls ein logischer Ausdruck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12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9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eine Verifikation?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800" dirty="0"/>
                  <a:t>Eine Verifikation ist der mathematische Beweis dafür, dass die Aussage »</a:t>
                </a:r>
                <a14:m>
                  <m:oMath xmlns:m="http://schemas.openxmlformats.org/officeDocument/2006/math">
                    <m:r>
                      <a:rPr lang="de-AT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AT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800" dirty="0"/>
                  <a:t>« wahr ist.</a:t>
                </a:r>
              </a:p>
              <a:p>
                <a:r>
                  <a:rPr lang="de-DE" sz="2800" dirty="0"/>
                  <a:t>Logik ist ein Teilgebiet der Mathematik</a:t>
                </a:r>
              </a:p>
              <a:p>
                <a:pPr lvl="1"/>
                <a:r>
                  <a:rPr lang="de-DE" sz="2600" dirty="0"/>
                  <a:t>Das Modell </a:t>
                </a:r>
                <a14:m>
                  <m:oMath xmlns:m="http://schemas.openxmlformats.org/officeDocument/2006/math">
                    <m:r>
                      <a:rPr lang="de-AT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600" dirty="0"/>
                  <a:t> ist ein logischer Ausdruck</a:t>
                </a:r>
                <a:endParaRPr lang="de-DE" sz="2200" dirty="0"/>
              </a:p>
              <a:p>
                <a:pPr lvl="1"/>
                <a:r>
                  <a:rPr lang="de-DE" sz="2600" dirty="0"/>
                  <a:t>Die Spezifikation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600" dirty="0"/>
                  <a:t> ist ein logischer Ausdruck</a:t>
                </a:r>
              </a:p>
              <a:p>
                <a:pPr lvl="1"/>
                <a:r>
                  <a:rPr lang="de-DE" sz="2600" dirty="0"/>
                  <a:t>»</a:t>
                </a:r>
                <a14:m>
                  <m:oMath xmlns:m="http://schemas.openxmlformats.org/officeDocument/2006/math">
                    <m:r>
                      <a:rPr lang="de-AT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AT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600" dirty="0"/>
                  <a:t>« ist ein logischer Ausdruck</a:t>
                </a:r>
              </a:p>
              <a:p>
                <a:r>
                  <a:rPr lang="de-DE" sz="2800" dirty="0"/>
                  <a:t>Das Problem kann mit der ganzen Strenge der Mathematik gelöst werden.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7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666000"/>
            <a:ext cx="5472608" cy="648000"/>
          </a:xfrm>
        </p:spPr>
        <p:txBody>
          <a:bodyPr/>
          <a:lstStyle/>
          <a:p>
            <a:r>
              <a:rPr lang="de-DE" dirty="0"/>
              <a:t>Wie wird dieser Beweis geführt?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600" dirty="0"/>
              <a:t>Es muss »nur« der Wahrheitsgehalt eines Logik-Ausdrucks festgestellt werden</a:t>
            </a:r>
            <a:r>
              <a:rPr lang="de-DE" sz="2600" dirty="0"/>
              <a:t>.</a:t>
            </a:r>
          </a:p>
          <a:p>
            <a:r>
              <a:rPr lang="de-DE" sz="2600" dirty="0"/>
              <a:t>Das kann mit einem geeigneten Automaten (einer Maschine) durchgeführt werden.</a:t>
            </a:r>
          </a:p>
          <a:p>
            <a:r>
              <a:rPr lang="de-DE" sz="2600" dirty="0"/>
              <a:t>Ein solcher Logik-Automat kann durch ein Softwaresystem realisiert sein.</a:t>
            </a:r>
          </a:p>
          <a:p>
            <a:pPr lvl="1"/>
            <a:r>
              <a:rPr lang="de-DE" sz="2400" dirty="0"/>
              <a:t>Das ist ein Model-</a:t>
            </a:r>
            <a:r>
              <a:rPr lang="de-DE" sz="2400" dirty="0" err="1"/>
              <a:t>Checker</a:t>
            </a:r>
            <a:endParaRPr lang="de-DE" sz="2400" dirty="0"/>
          </a:p>
          <a:p>
            <a:pPr lvl="1"/>
            <a:r>
              <a:rPr lang="de-DE" sz="2400" dirty="0"/>
              <a:t>Kein formaler Beweis (im mathematischen Sinn)</a:t>
            </a:r>
          </a:p>
          <a:p>
            <a:pPr lvl="1"/>
            <a:r>
              <a:rPr lang="de-DE" sz="2400" dirty="0"/>
              <a:t>Analyse aller möglichen Fälle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666000"/>
            <a:ext cx="5472608" cy="648000"/>
          </a:xfrm>
        </p:spPr>
        <p:txBody>
          <a:bodyPr/>
          <a:lstStyle/>
          <a:p>
            <a:r>
              <a:rPr lang="de-DE" dirty="0"/>
              <a:t>Was ist dafür notwendig?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de-AT" sz="2800" dirty="0"/>
                  <a:t>Das Software- oder Hardwaresystem</a:t>
                </a:r>
                <a:r>
                  <a:rPr lang="de-DE" sz="2800" dirty="0"/>
                  <a:t> muss formalisiert vorliegen. </a:t>
                </a:r>
                <a:r>
                  <a:rPr lang="de-DE" sz="2600" dirty="0"/>
                  <a:t>Das ist das Modell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de-DE" sz="2600" dirty="0"/>
              </a:p>
              <a:p>
                <a:pPr lvl="1"/>
                <a:r>
                  <a:rPr lang="de-DE" sz="2600" dirty="0"/>
                  <a:t>Das kann die Software selbst sein (z.B. C, Java)</a:t>
                </a:r>
              </a:p>
              <a:p>
                <a:pPr lvl="2"/>
                <a:r>
                  <a:rPr lang="de-DE" sz="2600" dirty="0"/>
                  <a:t>Fehler werden direkt in der Software erkannt</a:t>
                </a:r>
              </a:p>
              <a:p>
                <a:pPr lvl="2"/>
                <a:r>
                  <a:rPr lang="de-DE" sz="2600" dirty="0"/>
                  <a:t>Fehler werden erst erkannt, wenn die Software schon geschrieben wurde</a:t>
                </a:r>
              </a:p>
              <a:p>
                <a:pPr lvl="1"/>
                <a:r>
                  <a:rPr lang="de-DE" sz="2600" dirty="0"/>
                  <a:t>Das kann aber auch durch eine spezielle </a:t>
                </a:r>
                <a:r>
                  <a:rPr lang="de-DE" sz="2600" dirty="0" err="1"/>
                  <a:t>Modellchecker</a:t>
                </a:r>
                <a:r>
                  <a:rPr lang="de-DE" sz="2600" dirty="0"/>
                  <a:t>-Sprache erfolgen (z.B. </a:t>
                </a:r>
                <a:r>
                  <a:rPr lang="de-DE" sz="2600" dirty="0" err="1"/>
                  <a:t>Promela</a:t>
                </a:r>
                <a:r>
                  <a:rPr lang="de-DE" sz="2600" dirty="0"/>
                  <a:t>, TLA+, ...)</a:t>
                </a:r>
              </a:p>
              <a:p>
                <a:pPr lvl="2"/>
                <a:r>
                  <a:rPr lang="de-DE" sz="2600" dirty="0"/>
                  <a:t>Fehler werden vor Beginn der Entwicklung erkannt</a:t>
                </a:r>
              </a:p>
              <a:p>
                <a:pPr lvl="2"/>
                <a:r>
                  <a:rPr lang="de-DE" sz="2600" dirty="0"/>
                  <a:t>Die Modellbeschreibung kann vom echten System abweichen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4" t="-14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9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666000"/>
            <a:ext cx="5472608" cy="648000"/>
          </a:xfrm>
        </p:spPr>
        <p:txBody>
          <a:bodyPr/>
          <a:lstStyle/>
          <a:p>
            <a:r>
              <a:rPr lang="de-DE" dirty="0"/>
              <a:t>Was ist dafür notwendig?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de-AT" sz="3100" dirty="0"/>
                  <a:t>Die Spezifikationen </a:t>
                </a:r>
                <a14:m>
                  <m:oMath xmlns:m="http://schemas.openxmlformats.org/officeDocument/2006/math">
                    <m:r>
                      <a:rPr lang="de-DE" sz="3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3100" dirty="0"/>
                  <a:t> (das Pflichtenheft) müssen formalisiert vorliegen.</a:t>
                </a:r>
              </a:p>
              <a:p>
                <a:pPr lvl="1"/>
                <a:r>
                  <a:rPr lang="de-DE" sz="2800" dirty="0"/>
                  <a:t>Üblicherweise sind die einzelnen Spezifikationen miteinander durch logische UND-Operatoren verknüpft.</a:t>
                </a:r>
              </a:p>
              <a:p>
                <a:pPr marL="914400" lvl="2" indent="0">
                  <a:spcAft>
                    <a:spcPts val="0"/>
                  </a:spcAft>
                  <a:buNone/>
                </a:pPr>
                <a:r>
                  <a:rPr lang="de-DE" sz="2600" dirty="0"/>
                  <a:t>Beispiel:</a:t>
                </a:r>
              </a:p>
              <a:p>
                <a:pPr lvl="2">
                  <a:spcAft>
                    <a:spcPts val="0"/>
                  </a:spcAft>
                </a:pPr>
                <a:r>
                  <a:rPr lang="de-DE" sz="2600" dirty="0"/>
                  <a:t>Das Programm muss den Input korrekt verschlüsseln </a:t>
                </a:r>
                <a:br>
                  <a:rPr lang="de-DE" sz="2600" dirty="0"/>
                </a:br>
                <a:r>
                  <a:rPr lang="de-DE" sz="2600" b="1" dirty="0">
                    <a:solidFill>
                      <a:srgbClr val="FF0000"/>
                    </a:solidFill>
                  </a:rPr>
                  <a:t>UND</a:t>
                </a:r>
                <a:endParaRPr lang="de-DE" sz="2600" dirty="0"/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600" dirty="0"/>
                  <a:t>Das Programm muss die verschlüsselten Daten ausgeben</a:t>
                </a:r>
                <a:br>
                  <a:rPr lang="de-DE" sz="2600" dirty="0"/>
                </a:br>
                <a:r>
                  <a:rPr lang="de-DE" sz="2600" b="1" dirty="0">
                    <a:solidFill>
                      <a:srgbClr val="FF0000"/>
                    </a:solidFill>
                  </a:rPr>
                  <a:t>UND</a:t>
                </a:r>
                <a:endParaRPr lang="de-DE" sz="2600" dirty="0"/>
              </a:p>
              <a:p>
                <a:pPr lvl="2">
                  <a:spcBef>
                    <a:spcPts val="0"/>
                  </a:spcBef>
                </a:pPr>
                <a:r>
                  <a:rPr lang="de-DE" sz="2600" dirty="0"/>
                  <a:t>Das Programm muss nach Ausgabe des Outputs wieder zur Verarbeitung eines neuen Input bereit stehen.</a:t>
                </a:r>
              </a:p>
              <a:p>
                <a:pPr lvl="1"/>
                <a:r>
                  <a:rPr lang="de-DE" sz="2800" dirty="0"/>
                  <a:t>Daher prüft man üblicherweise die einzelnen Spezifikationen der Reihe nach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5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666000"/>
            <a:ext cx="5472608" cy="648000"/>
          </a:xfrm>
        </p:spPr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525963"/>
          </a:xfrm>
        </p:spPr>
        <p:txBody>
          <a:bodyPr>
            <a:normAutofit fontScale="85000" lnSpcReduction="20000"/>
          </a:bodyPr>
          <a:lstStyle/>
          <a:p>
            <a:r>
              <a:rPr lang="de-DE" sz="3000" dirty="0"/>
              <a:t>Ein Modell-</a:t>
            </a:r>
            <a:r>
              <a:rPr lang="de-DE" sz="3000" dirty="0" err="1"/>
              <a:t>Checker</a:t>
            </a:r>
            <a:r>
              <a:rPr lang="de-DE" sz="3000" dirty="0"/>
              <a:t> prüft automatische alle denkbaren Programmabläufe durch und braucht daher keine Testfälle.</a:t>
            </a:r>
          </a:p>
          <a:p>
            <a:r>
              <a:rPr lang="de-DE" sz="3000" dirty="0"/>
              <a:t>Ein mögliches Resultat des Modell </a:t>
            </a:r>
            <a:r>
              <a:rPr lang="de-DE" sz="3000" dirty="0" err="1"/>
              <a:t>Checkings</a:t>
            </a:r>
            <a:r>
              <a:rPr lang="de-DE" sz="3000" dirty="0"/>
              <a:t> ist: Das Modell erfüllt die Spezifikation.</a:t>
            </a:r>
          </a:p>
          <a:p>
            <a:r>
              <a:rPr lang="de-DE" sz="3000" dirty="0"/>
              <a:t>Ein anderes mögliches Resultat ist: Das Modell erfüllt die Spezifikation nicht. In diesem Fall liefert der Modell </a:t>
            </a:r>
            <a:r>
              <a:rPr lang="de-DE" sz="3000" dirty="0" err="1"/>
              <a:t>Checker</a:t>
            </a:r>
            <a:r>
              <a:rPr lang="de-DE" sz="3000" dirty="0"/>
              <a:t> immer ein Gegenbeispiel, bei dem die Spezifikation nicht erfüllt ist.</a:t>
            </a:r>
          </a:p>
          <a:p>
            <a:pPr lvl="1"/>
            <a:r>
              <a:rPr lang="de-DE" sz="2800" dirty="0"/>
              <a:t>Dieses Gegenbeispiel kann man als Testfall verwenden, um durch »normales« Testen den Bug zu finden.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7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argeFileSiz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E3958DE22AAF4D8D82B8D513434C77" ma:contentTypeVersion="2" ma:contentTypeDescription="Ein neues Dokument erstellen." ma:contentTypeScope="" ma:versionID="5e8dc55c7cd9e11ad22af48b9573a44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e6e65c7b2eb51b5c03f706b1e3917cdb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LargeFileSiz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rgeFileSize" ma:index="8" nillable="true" ma:displayName="Größe der verknüpften Datei" ma:hidden="true" ma:internalName="LargeFileSiz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8902DB-9B24-49D7-BAD8-49FB3013A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8E6179-3D9B-43EC-AE81-4342DF0B67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BB0818F-361F-4F24-8086-DE1A1CA28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Macintosh PowerPoint</Application>
  <PresentationFormat>Bildschirmpräsentation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Wingdings</vt:lpstr>
      <vt:lpstr>Larissa</vt:lpstr>
      <vt:lpstr>Model Checking Basics</vt:lpstr>
      <vt:lpstr>Was ist Model Checking?</vt:lpstr>
      <vt:lpstr>Was ist ein Modell?</vt:lpstr>
      <vt:lpstr>Was ist eine Spezifikation?</vt:lpstr>
      <vt:lpstr>Was ist eine Verifikation?</vt:lpstr>
      <vt:lpstr>Wie wird dieser Beweis geführt?</vt:lpstr>
      <vt:lpstr>Was ist dafür notwendig?</vt:lpstr>
      <vt:lpstr>Was ist dafür notwendig?</vt:lpstr>
      <vt:lpstr>Vorteile</vt:lpstr>
      <vt:lpstr>Nachteile</vt:lpstr>
      <vt:lpstr>Anwendungsbeispiele</vt:lpstr>
      <vt:lpstr>Anwendungsbeispiele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Schölnast Hubert</cp:lastModifiedBy>
  <cp:revision>86</cp:revision>
  <dcterms:created xsi:type="dcterms:W3CDTF">2015-03-18T21:46:42Z</dcterms:created>
  <dcterms:modified xsi:type="dcterms:W3CDTF">2021-03-10T09:46:43Z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0x010100E9E3958DE22AAF4D8D82B8D513434C77</vt:lpwstr>
  </property>
</Properties>
</file>